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704" r:id="rId5"/>
  </p:sldMasterIdLst>
  <p:notesMasterIdLst>
    <p:notesMasterId r:id="rId14"/>
  </p:notesMasterIdLst>
  <p:sldIdLst>
    <p:sldId id="7021" r:id="rId6"/>
    <p:sldId id="9543" r:id="rId7"/>
    <p:sldId id="7022" r:id="rId8"/>
    <p:sldId id="9555" r:id="rId9"/>
    <p:sldId id="7147" r:id="rId10"/>
    <p:sldId id="9557" r:id="rId11"/>
    <p:sldId id="9515" r:id="rId12"/>
    <p:sldId id="7154" r:id="rId13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FE477F2-F182-4F6D-92D5-E4D86CACCE47}">
          <p14:sldIdLst>
            <p14:sldId id="7021"/>
            <p14:sldId id="9543"/>
            <p14:sldId id="7022"/>
            <p14:sldId id="9555"/>
            <p14:sldId id="7147"/>
            <p14:sldId id="9557"/>
            <p14:sldId id="9515"/>
            <p14:sldId id="715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FCFF918-37B0-AF92-1D24-57756FFD8BC8}" name="Munkhnasan Otgonbold" initials="MO" userId="b345b46ec5259871" providerId="Windows Live"/>
  <p188:author id="{F89641F2-AAB9-0FAE-65FF-70EB942C7617}" name="Эрдэнэбадрах Лхагвадорж" initials="ЭЛ" userId="S::erdenebadrakh_l@mof.gov.mn::b3a0703d-0115-462f-905d-8bfb20a0c6f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unkh-nasan" initials="M" lastIdx="1" clrIdx="0">
    <p:extLst>
      <p:ext uri="{19B8F6BF-5375-455C-9EA6-DF929625EA0E}">
        <p15:presenceInfo xmlns:p15="http://schemas.microsoft.com/office/powerpoint/2012/main" userId="Munkh-nas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7702"/>
    <a:srgbClr val="FFFFFF"/>
    <a:srgbClr val="F4511E"/>
    <a:srgbClr val="ECAC44"/>
    <a:srgbClr val="FF7043"/>
    <a:srgbClr val="FF5722"/>
    <a:srgbClr val="24B054"/>
    <a:srgbClr val="F9741A"/>
    <a:srgbClr val="1A7AD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344995-2D8C-4C44-8102-490D804908B4}" v="743" dt="2025-03-20T17:41:48.668"/>
    <p1510:client id="{CD4F0223-5DCF-42E8-B0AE-16E5E0659AD2}" v="286" dt="2025-03-20T16:19:58.1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8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11699" cy="463408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9" y="1"/>
            <a:ext cx="3011699" cy="463408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91F05B61-A3B4-4973-A081-1763764236EF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54113"/>
            <a:ext cx="5537200" cy="3114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63" tIns="45382" rIns="90763" bIns="4538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3"/>
            <a:ext cx="5560060" cy="3636705"/>
          </a:xfrm>
          <a:prstGeom prst="rect">
            <a:avLst/>
          </a:prstGeom>
        </p:spPr>
        <p:txBody>
          <a:bodyPr vert="horz" lIns="90763" tIns="45382" rIns="90763" bIns="4538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772671"/>
            <a:ext cx="3011699" cy="463406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9" y="8772671"/>
            <a:ext cx="3011699" cy="463406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38B431F0-ACA4-4B5E-8E75-C5C2E8E8D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606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198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DE60D-9896-DBC4-3448-1089BF7C8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8225B8-C14D-20A7-2109-6C8BA90241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D3F501-BB40-9845-7575-5F4848A685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7213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0725">
              <a:lnSpc>
                <a:spcPct val="115000"/>
              </a:lnSpc>
              <a:spcBef>
                <a:spcPts val="199"/>
              </a:spcBef>
              <a:spcAft>
                <a:spcPts val="1191"/>
              </a:spcAft>
            </a:pPr>
            <a:endParaRPr lang="en-US" sz="18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4921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E1185-60F4-7106-3CAB-8BB416F4D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8FB530-2226-0238-7584-60ADBCAA39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C3D772-1B95-AA51-65EC-5C9668F339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0725">
              <a:lnSpc>
                <a:spcPct val="115000"/>
              </a:lnSpc>
              <a:spcBef>
                <a:spcPts val="199"/>
              </a:spcBef>
              <a:spcAft>
                <a:spcPts val="1191"/>
              </a:spcAft>
            </a:pPr>
            <a:endParaRPr lang="en-US" sz="18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9AD681-9B98-4118-5F81-33869F9C61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B431F0-ACA4-4B5E-8E75-C5C2E8E8DE7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3408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0725" marR="0" lvl="0" indent="0" algn="l" defTabSz="914400" rtl="0" eaLnBrk="1" fontAlgn="auto" latinLnBrk="0" hangingPunct="1">
              <a:lnSpc>
                <a:spcPct val="115000"/>
              </a:lnSpc>
              <a:spcBef>
                <a:spcPts val="199"/>
              </a:spcBef>
              <a:spcAft>
                <a:spcPts val="1191"/>
              </a:spcAft>
              <a:buClrTx/>
              <a:buSzTx/>
              <a:buFontTx/>
              <a:buNone/>
              <a:tabLst/>
              <a:defRPr/>
            </a:pPr>
            <a:r>
              <a:rPr kumimoji="0" lang="mn-MN" sz="180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  <a:sym typeface="Arial"/>
              </a:rPr>
              <a:t>Нийслэлийн харьяа 28 байгууллагын үйл ажиллагааны зардал</a:t>
            </a:r>
            <a:r>
              <a:rPr kumimoji="0" lang="en-US" sz="180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  <a:sym typeface="Arial"/>
              </a:rPr>
              <a:t> 6.4</a:t>
            </a:r>
          </a:p>
          <a:p>
            <a:pPr marL="680725" marR="0" lvl="0" indent="0" algn="l" defTabSz="914400" rtl="0" eaLnBrk="1" fontAlgn="auto" latinLnBrk="0" hangingPunct="1">
              <a:lnSpc>
                <a:spcPct val="115000"/>
              </a:lnSpc>
              <a:spcBef>
                <a:spcPts val="199"/>
              </a:spcBef>
              <a:spcAft>
                <a:spcPts val="1191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1200" cap="none" spc="0" normalizeH="0" baseline="0" noProof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  <a:sym typeface="Arial"/>
            </a:endParaRPr>
          </a:p>
          <a:p>
            <a:pPr marL="680725" marR="0" lvl="0" indent="0" algn="l" defTabSz="914400" rtl="0" eaLnBrk="1" fontAlgn="auto" latinLnBrk="0" hangingPunct="1">
              <a:lnSpc>
                <a:spcPct val="115000"/>
              </a:lnSpc>
              <a:spcBef>
                <a:spcPts val="199"/>
              </a:spcBef>
              <a:spcAft>
                <a:spcPts val="1191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1200" cap="none" spc="0" normalizeH="0" baseline="0" noProof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  <a:sym typeface="Arial"/>
            </a:endParaRPr>
          </a:p>
          <a:p>
            <a:pPr marL="680725" marR="0" lvl="0" indent="0" algn="l" defTabSz="914400" rtl="0" eaLnBrk="1" fontAlgn="auto" latinLnBrk="0" hangingPunct="1">
              <a:lnSpc>
                <a:spcPct val="115000"/>
              </a:lnSpc>
              <a:spcBef>
                <a:spcPts val="199"/>
              </a:spcBef>
              <a:spcAft>
                <a:spcPts val="1191"/>
              </a:spcAft>
              <a:buClrTx/>
              <a:buSzTx/>
              <a:buFontTx/>
              <a:buNone/>
              <a:tabLst/>
              <a:defRPr/>
            </a:pPr>
            <a:r>
              <a:rPr kumimoji="0" lang="mn-MN" sz="180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  <a:sym typeface="Arial"/>
              </a:rPr>
              <a:t>Шинээр байгуулагдсан 4 байгууллагын үйл ажиллагааны зардал</a:t>
            </a:r>
            <a:r>
              <a:rPr kumimoji="0" lang="en-US" sz="180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  <a:sym typeface="Arial"/>
              </a:rPr>
              <a:t> 7.6</a:t>
            </a:r>
          </a:p>
          <a:p>
            <a:pPr marL="680725" marR="0" lvl="0" indent="0" algn="l" defTabSz="914400" rtl="0" eaLnBrk="1" fontAlgn="auto" latinLnBrk="0" hangingPunct="1">
              <a:lnSpc>
                <a:spcPct val="115000"/>
              </a:lnSpc>
              <a:spcBef>
                <a:spcPts val="199"/>
              </a:spcBef>
              <a:spcAft>
                <a:spcPts val="1191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1200" cap="none" spc="0" normalizeH="0" baseline="0" noProof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  <a:sym typeface="Arial"/>
            </a:endParaRPr>
          </a:p>
          <a:p>
            <a:pPr marL="680725" marR="0" lvl="0" indent="0" algn="l" defTabSz="914400" rtl="0" eaLnBrk="1" fontAlgn="auto" latinLnBrk="0" hangingPunct="1">
              <a:lnSpc>
                <a:spcPct val="115000"/>
              </a:lnSpc>
              <a:spcBef>
                <a:spcPts val="199"/>
              </a:spcBef>
              <a:spcAft>
                <a:spcPts val="1191"/>
              </a:spcAft>
              <a:buClrTx/>
              <a:buSzTx/>
              <a:buFontTx/>
              <a:buNone/>
              <a:tabLst/>
              <a:defRPr/>
            </a:pPr>
            <a:r>
              <a:rPr lang="ru-RU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Агро сити хотын ЗАА-ны үйл ажиллагааны зардал</a:t>
            </a:r>
            <a:r>
              <a:rPr lang="ru-RU" sz="2800"/>
              <a:t> </a:t>
            </a:r>
            <a:r>
              <a:rPr lang="en-US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1,441,011.3 </a:t>
            </a:r>
          </a:p>
          <a:p>
            <a:pPr marL="680725" marR="0" lvl="0" indent="0" algn="l" defTabSz="914400" rtl="0" eaLnBrk="1" fontAlgn="auto" latinLnBrk="0" hangingPunct="1">
              <a:lnSpc>
                <a:spcPct val="115000"/>
              </a:lnSpc>
              <a:spcBef>
                <a:spcPts val="199"/>
              </a:spcBef>
              <a:spcAft>
                <a:spcPts val="1191"/>
              </a:spcAft>
              <a:buClrTx/>
              <a:buSzTx/>
              <a:buFontTx/>
              <a:buNone/>
              <a:tabLst/>
              <a:defRPr/>
            </a:pPr>
            <a:r>
              <a:rPr lang="ru-RU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ТЭЦ-5 ОНӨТҮГ-ын үйл ажиллагааны зардал</a:t>
            </a:r>
            <a:r>
              <a:rPr lang="ru-RU" sz="2800"/>
              <a:t> </a:t>
            </a:r>
            <a:r>
              <a:rPr lang="en-US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2,120,576.6 </a:t>
            </a:r>
          </a:p>
          <a:p>
            <a:pPr marL="680725" marR="0" lvl="0" indent="0" algn="l" defTabSz="914400" rtl="0" eaLnBrk="1" fontAlgn="auto" latinLnBrk="0" hangingPunct="1">
              <a:lnSpc>
                <a:spcPct val="115000"/>
              </a:lnSpc>
              <a:spcBef>
                <a:spcPts val="199"/>
              </a:spcBef>
              <a:spcAft>
                <a:spcPts val="1191"/>
              </a:spcAft>
              <a:buClrTx/>
              <a:buSzTx/>
              <a:buFontTx/>
              <a:buNone/>
              <a:tabLst/>
              <a:defRPr/>
            </a:pPr>
            <a:r>
              <a:rPr lang="ru-RU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Налуу-Ухаа хотын ЗАА-ны үйл ажиллагааны зардал</a:t>
            </a:r>
            <a:r>
              <a:rPr lang="ru-RU" sz="2800"/>
              <a:t> </a:t>
            </a:r>
            <a:r>
              <a:rPr lang="en-US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1,244,684.1 </a:t>
            </a:r>
          </a:p>
          <a:p>
            <a:pPr marL="680725" marR="0" lvl="0" indent="0" algn="l" defTabSz="914400" rtl="0" eaLnBrk="1" fontAlgn="auto" latinLnBrk="0" hangingPunct="1">
              <a:lnSpc>
                <a:spcPct val="115000"/>
              </a:lnSpc>
              <a:spcBef>
                <a:spcPts val="199"/>
              </a:spcBef>
              <a:spcAft>
                <a:spcPts val="1191"/>
              </a:spcAft>
              <a:buClrTx/>
              <a:buSzTx/>
              <a:buFontTx/>
              <a:buNone/>
              <a:tabLst/>
              <a:defRPr/>
            </a:pPr>
            <a:r>
              <a:rPr lang="ru-RU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УБ түншлэл ХХК-ийн дүрмийн сангийн хөрөнгө </a:t>
            </a:r>
            <a:r>
              <a:rPr lang="en-US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2,746,078.7 </a:t>
            </a:r>
            <a:endParaRPr kumimoji="0" lang="en-US" sz="1800" i="0" u="none" strike="noStrike" kern="1200" cap="none" spc="0" normalizeH="0" baseline="0" noProof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B431F0-ACA4-4B5E-8E75-C5C2E8E8DE7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5634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6277B-3E5D-FD41-973C-B1CFA49FB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FC7740-828D-4EF2-DF65-EC5CBCFDA5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08BADC-E1F5-BEDF-D58C-4F057339B6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0725">
              <a:lnSpc>
                <a:spcPct val="115000"/>
              </a:lnSpc>
              <a:spcBef>
                <a:spcPts val="199"/>
              </a:spcBef>
              <a:spcAft>
                <a:spcPts val="1191"/>
              </a:spcAft>
            </a:pPr>
            <a:endParaRPr lang="en-US" sz="18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334C60-6065-EA77-D801-1455DB6643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B431F0-ACA4-4B5E-8E75-C5C2E8E8DE7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0230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0725">
              <a:lnSpc>
                <a:spcPct val="115000"/>
              </a:lnSpc>
              <a:spcBef>
                <a:spcPts val="199"/>
              </a:spcBef>
              <a:spcAft>
                <a:spcPts val="1191"/>
              </a:spcAft>
            </a:pPr>
            <a:endParaRPr lang="en-US" sz="18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B431F0-ACA4-4B5E-8E75-C5C2E8E8DE7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3292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0244A0-55B7-920F-76F5-C3C62A1FF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3A9828-F46C-9E6E-6DAC-1EE9E446AC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FA68EC-E732-6026-89CC-342A330434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0725">
              <a:lnSpc>
                <a:spcPct val="115000"/>
              </a:lnSpc>
              <a:spcBef>
                <a:spcPts val="199"/>
              </a:spcBef>
              <a:spcAft>
                <a:spcPts val="1191"/>
              </a:spcAft>
            </a:pPr>
            <a:endParaRPr lang="en-US" sz="18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EEF654-7F77-357F-ED44-AC511C5674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B431F0-ACA4-4B5E-8E75-C5C2E8E8DE7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609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EA1A7"/>
              </a:buClr>
              <a:buSzPts val="2400"/>
              <a:buNone/>
              <a:defRPr sz="2400">
                <a:solidFill>
                  <a:srgbClr val="9EA1A7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EA1A7"/>
              </a:buClr>
              <a:buSzPts val="2000"/>
              <a:buNone/>
              <a:defRPr sz="2000">
                <a:solidFill>
                  <a:srgbClr val="9EA1A7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EA1A7"/>
              </a:buClr>
              <a:buSzPts val="1800"/>
              <a:buNone/>
              <a:defRPr sz="1800">
                <a:solidFill>
                  <a:srgbClr val="9EA1A7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EA1A7"/>
              </a:buClr>
              <a:buSzPts val="1600"/>
              <a:buNone/>
              <a:defRPr sz="1600">
                <a:solidFill>
                  <a:srgbClr val="9EA1A7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EA1A7"/>
              </a:buClr>
              <a:buSzPts val="1600"/>
              <a:buNone/>
              <a:defRPr sz="1600">
                <a:solidFill>
                  <a:srgbClr val="9EA1A7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EA1A7"/>
              </a:buClr>
              <a:buSzPts val="1600"/>
              <a:buNone/>
              <a:defRPr sz="1600">
                <a:solidFill>
                  <a:srgbClr val="9EA1A7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EA1A7"/>
              </a:buClr>
              <a:buSzPts val="1600"/>
              <a:buNone/>
              <a:defRPr sz="1600">
                <a:solidFill>
                  <a:srgbClr val="9EA1A7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EA1A7"/>
              </a:buClr>
              <a:buSzPts val="1600"/>
              <a:buNone/>
              <a:defRPr sz="1600">
                <a:solidFill>
                  <a:srgbClr val="9EA1A7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EA1A7"/>
              </a:buClr>
              <a:buSzPts val="1600"/>
              <a:buNone/>
              <a:defRPr sz="1600">
                <a:solidFill>
                  <a:srgbClr val="9EA1A7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8851842"/>
      </p:ext>
    </p:extLst>
  </p:cSld>
  <p:clrMapOvr>
    <a:masterClrMapping/>
  </p:clrMapOvr>
  <p:transition spd="slow" advTm="1000">
    <p:comb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16977565"/>
      </p:ext>
    </p:extLst>
  </p:cSld>
  <p:clrMapOvr>
    <a:masterClrMapping/>
  </p:clrMapOvr>
  <p:transition spd="slow" advTm="1000">
    <p:comb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4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4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4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4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0651505"/>
      </p:ext>
    </p:extLst>
  </p:cSld>
  <p:clrMapOvr>
    <a:masterClrMapping/>
  </p:clrMapOvr>
  <p:transition spd="slow" advTm="1000">
    <p:comb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50304096"/>
      </p:ext>
    </p:extLst>
  </p:cSld>
  <p:clrMapOvr>
    <a:masterClrMapping/>
  </p:clrMapOvr>
  <p:transition spd="slow" advTm="1000">
    <p:comb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4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30195287"/>
      </p:ext>
    </p:extLst>
  </p:cSld>
  <p:clrMapOvr>
    <a:masterClrMapping/>
  </p:clrMapOvr>
  <p:transition spd="slow" advTm="1000">
    <p:comb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4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157661"/>
      </p:ext>
    </p:extLst>
  </p:cSld>
  <p:clrMapOvr>
    <a:masterClrMapping/>
  </p:clrMapOvr>
  <p:transition spd="slow" advTm="1000">
    <p:comb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6621515"/>
      </p:ext>
    </p:extLst>
  </p:cSld>
  <p:clrMapOvr>
    <a:masterClrMapping/>
  </p:clrMapOvr>
  <p:transition spd="slow" advTm="1000">
    <p:comb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1145689"/>
      </p:ext>
    </p:extLst>
  </p:cSld>
  <p:clrMapOvr>
    <a:masterClrMapping/>
  </p:clrMapOvr>
  <p:transition spd="slow" advTm="1000">
    <p:comb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4169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54A33C-FCD2-4652-88DF-7D60716F3BC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19200" y="611444"/>
            <a:ext cx="9753600" cy="533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0640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Custom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1288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690735" y="579507"/>
            <a:ext cx="10802595" cy="665285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algn="ctr">
              <a:lnSpc>
                <a:spcPct val="90000"/>
              </a:lnSpc>
              <a:defRPr sz="44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 Bold" panose="00000700000000000000" pitchFamily="50" charset="0"/>
                <a:ea typeface="Gulim" pitchFamily="34" charset="-127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32" hasCustomPrompt="1"/>
          </p:nvPr>
        </p:nvSpPr>
        <p:spPr>
          <a:xfrm>
            <a:off x="1699195" y="1168592"/>
            <a:ext cx="8785675" cy="2408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1200"/>
              </a:spcBef>
              <a:buNone/>
              <a:defRPr sz="1200" b="0" baseline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id-ID"/>
              <a:t>Lorem Ipsum Dolor sit Amet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02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/>
          <p:cNvSpPr>
            <a:spLocks noGrp="1"/>
          </p:cNvSpPr>
          <p:nvPr>
            <p:ph type="title" hasCustomPrompt="1"/>
          </p:nvPr>
        </p:nvSpPr>
        <p:spPr>
          <a:xfrm>
            <a:off x="6865258" y="1991416"/>
            <a:ext cx="4760686" cy="747137"/>
          </a:xfrm>
          <a:prstGeom prst="rect">
            <a:avLst/>
          </a:prstGeom>
        </p:spPr>
        <p:txBody>
          <a:bodyPr/>
          <a:lstStyle>
            <a:lvl1pPr algn="l">
              <a:defRPr sz="4800" b="1" spc="-150" baseline="0">
                <a:latin typeface="Neris Black" panose="00000A00000000000000" pitchFamily="50" charset="0"/>
              </a:defRPr>
            </a:lvl1pPr>
          </a:lstStyle>
          <a:p>
            <a:r>
              <a:rPr lang="id-ID"/>
              <a:t>INSERT TEXT</a:t>
            </a:r>
            <a:br>
              <a:rPr lang="id-ID"/>
            </a:br>
            <a:endParaRPr lang="id-ID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6865258" y="1690142"/>
            <a:ext cx="4436350" cy="30127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bg1">
                    <a:lumMod val="75000"/>
                  </a:schemeClr>
                </a:solidFill>
                <a:latin typeface="Neris Light" panose="00000400000000000000" pitchFamily="50" charset="0"/>
              </a:defRPr>
            </a:lvl1pPr>
          </a:lstStyle>
          <a:p>
            <a:pPr lvl="0"/>
            <a:r>
              <a:rPr lang="id-ID">
                <a:latin typeface="Neris Light" panose="00000400000000000000" pitchFamily="50" charset="0"/>
              </a:rPr>
              <a:t>Insert Text Here</a:t>
            </a:r>
            <a:endParaRPr lang="id-ID"/>
          </a:p>
        </p:txBody>
      </p:sp>
      <p:sp>
        <p:nvSpPr>
          <p:cNvPr id="5" name="Rectangle 4"/>
          <p:cNvSpPr/>
          <p:nvPr userDrawn="1"/>
        </p:nvSpPr>
        <p:spPr>
          <a:xfrm>
            <a:off x="6895421" y="3320247"/>
            <a:ext cx="734106" cy="6270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865258" y="2564380"/>
            <a:ext cx="4760686" cy="7558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>
                <a:latin typeface="Neris Black" panose="00000A00000000000000" pitchFamily="50" charset="0"/>
              </a:defRPr>
            </a:lvl1pPr>
          </a:lstStyle>
          <a:p>
            <a:pPr lvl="0"/>
            <a:r>
              <a:rPr lang="id-ID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35643858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951992" y="579507"/>
            <a:ext cx="10802595" cy="665285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algn="l">
              <a:lnSpc>
                <a:spcPct val="90000"/>
              </a:lnSpc>
              <a:defRPr sz="44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 Bold" panose="00000700000000000000" pitchFamily="50" charset="0"/>
                <a:ea typeface="Gulim" pitchFamily="34" charset="-127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32" hasCustomPrompt="1"/>
          </p:nvPr>
        </p:nvSpPr>
        <p:spPr>
          <a:xfrm>
            <a:off x="951991" y="1168592"/>
            <a:ext cx="8785675" cy="2408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1200"/>
              </a:spcBef>
              <a:buNone/>
              <a:defRPr sz="1200" b="0" baseline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id-ID"/>
              <a:t>Lorem Ipsum Dolor sit Amet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9537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Regular">
    <p:bg>
      <p:bgPr>
        <a:gradFill>
          <a:gsLst>
            <a:gs pos="0">
              <a:srgbClr val="FFFFFF"/>
            </a:gs>
            <a:gs pos="99000">
              <a:srgbClr val="E4E8E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64950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7CC97-6EF4-6AEE-3518-70D311ED7D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D04F7B-F0E5-5AA4-FA92-3AF2246048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57C026-34C6-0C89-BA67-AE1D6EF74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3D6D-7D9A-4530-A537-0D6DD4DF2F35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AA1C8-22F3-CA74-E4C7-DA8F74603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7D390F-EAFB-1FDF-4C7B-B8A37B200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74E3-2222-408E-BAB6-4DE3AF7B8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547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57AF5-15A3-8C2C-DD17-4A8DB752F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F73976-14F4-5FA6-792B-861694ABE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5FDE1D-F690-0100-B06B-11B6530859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ACF5CE-F708-B320-6D28-2529887A8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3D6D-7D9A-4530-A537-0D6DD4DF2F35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9A3850-0525-C6E8-8BBE-D028270C2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95105F-50B0-3D7E-06B6-23859E419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74E3-2222-408E-BAB6-4DE3AF7B8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512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A5B2E-D6C2-416E-6705-D0571C9CD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CF6B9-EBB7-9E18-42F8-A192D7FFF6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4C35DA-F396-9BC3-51D5-F96799439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3D6D-7D9A-4530-A537-0D6DD4DF2F35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0CC1F-DF38-FA52-65DA-A6DEA96E1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85AD6-C7A2-1E61-DA52-66C435D7F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74E3-2222-408E-BAB6-4DE3AF7B8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83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3D6D-7D9A-4530-A537-0D6DD4DF2F35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74E3-2222-408E-BAB6-4DE3AF7B8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028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3D6D-7D9A-4530-A537-0D6DD4DF2F35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74E3-2222-408E-BAB6-4DE3AF7B8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84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3D6D-7D9A-4530-A537-0D6DD4DF2F35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74E3-2222-408E-BAB6-4DE3AF7B8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796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3D6D-7D9A-4530-A537-0D6DD4DF2F35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74E3-2222-408E-BAB6-4DE3AF7B8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02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3D6D-7D9A-4530-A537-0D6DD4DF2F35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74E3-2222-408E-BAB6-4DE3AF7B8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529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3D6D-7D9A-4530-A537-0D6DD4DF2F35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74E3-2222-408E-BAB6-4DE3AF7B8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720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3D6D-7D9A-4530-A537-0D6DD4DF2F35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74E3-2222-408E-BAB6-4DE3AF7B8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24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3D6D-7D9A-4530-A537-0D6DD4DF2F35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74E3-2222-408E-BAB6-4DE3AF7B8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184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3D6D-7D9A-4530-A537-0D6DD4DF2F35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74E3-2222-408E-BAB6-4DE3AF7B8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54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3D6D-7D9A-4530-A537-0D6DD4DF2F35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74E3-2222-408E-BAB6-4DE3AF7B8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655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3D6D-7D9A-4530-A537-0D6DD4DF2F35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74E3-2222-408E-BAB6-4DE3AF7B8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88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665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51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Mess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269167" y="2215633"/>
            <a:ext cx="2207583" cy="2207583"/>
          </a:xfrm>
          <a:custGeom>
            <a:avLst/>
            <a:gdLst>
              <a:gd name="connsiteX0" fmla="*/ 2267478 w 4534956"/>
              <a:gd name="connsiteY0" fmla="*/ 0 h 4537322"/>
              <a:gd name="connsiteX1" fmla="*/ 4534956 w 4534956"/>
              <a:gd name="connsiteY1" fmla="*/ 2268661 h 4537322"/>
              <a:gd name="connsiteX2" fmla="*/ 2267478 w 4534956"/>
              <a:gd name="connsiteY2" fmla="*/ 4537322 h 4537322"/>
              <a:gd name="connsiteX3" fmla="*/ 0 w 4534956"/>
              <a:gd name="connsiteY3" fmla="*/ 2268661 h 4537322"/>
              <a:gd name="connsiteX4" fmla="*/ 2267478 w 4534956"/>
              <a:gd name="connsiteY4" fmla="*/ 0 h 4537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4956" h="4537322">
                <a:moveTo>
                  <a:pt x="2267478" y="0"/>
                </a:moveTo>
                <a:cubicBezTo>
                  <a:pt x="3519772" y="0"/>
                  <a:pt x="4534956" y="1015714"/>
                  <a:pt x="4534956" y="2268661"/>
                </a:cubicBezTo>
                <a:cubicBezTo>
                  <a:pt x="4534956" y="3521608"/>
                  <a:pt x="3519772" y="4537322"/>
                  <a:pt x="2267478" y="4537322"/>
                </a:cubicBezTo>
                <a:cubicBezTo>
                  <a:pt x="1015184" y="4537322"/>
                  <a:pt x="0" y="3521608"/>
                  <a:pt x="0" y="2268661"/>
                </a:cubicBezTo>
                <a:cubicBezTo>
                  <a:pt x="0" y="1015714"/>
                  <a:pt x="1015184" y="0"/>
                  <a:pt x="2267478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206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014368" y="-1276351"/>
            <a:ext cx="9063832" cy="9193212"/>
          </a:xfrm>
          <a:custGeom>
            <a:avLst/>
            <a:gdLst>
              <a:gd name="connsiteX0" fmla="*/ 4531916 w 9063832"/>
              <a:gd name="connsiteY0" fmla="*/ 0 h 9193212"/>
              <a:gd name="connsiteX1" fmla="*/ 9063832 w 9063832"/>
              <a:gd name="connsiteY1" fmla="*/ 4596606 h 9193212"/>
              <a:gd name="connsiteX2" fmla="*/ 4531916 w 9063832"/>
              <a:gd name="connsiteY2" fmla="*/ 9193212 h 9193212"/>
              <a:gd name="connsiteX3" fmla="*/ 0 w 9063832"/>
              <a:gd name="connsiteY3" fmla="*/ 4596606 h 9193212"/>
              <a:gd name="connsiteX4" fmla="*/ 4531916 w 9063832"/>
              <a:gd name="connsiteY4" fmla="*/ 0 h 919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63832" h="9193212">
                <a:moveTo>
                  <a:pt x="4531916" y="0"/>
                </a:moveTo>
                <a:cubicBezTo>
                  <a:pt x="7034824" y="0"/>
                  <a:pt x="9063832" y="2057971"/>
                  <a:pt x="9063832" y="4596606"/>
                </a:cubicBezTo>
                <a:cubicBezTo>
                  <a:pt x="9063832" y="7135241"/>
                  <a:pt x="7034824" y="9193212"/>
                  <a:pt x="4531916" y="9193212"/>
                </a:cubicBezTo>
                <a:cubicBezTo>
                  <a:pt x="2029008" y="9193212"/>
                  <a:pt x="0" y="7135241"/>
                  <a:pt x="0" y="4596606"/>
                </a:cubicBezTo>
                <a:cubicBezTo>
                  <a:pt x="0" y="2057971"/>
                  <a:pt x="2029008" y="0"/>
                  <a:pt x="4531916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98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-3440114" y="-1276351"/>
            <a:ext cx="9063832" cy="9193212"/>
          </a:xfrm>
          <a:custGeom>
            <a:avLst/>
            <a:gdLst>
              <a:gd name="connsiteX0" fmla="*/ 4531916 w 9063832"/>
              <a:gd name="connsiteY0" fmla="*/ 0 h 9193212"/>
              <a:gd name="connsiteX1" fmla="*/ 9063832 w 9063832"/>
              <a:gd name="connsiteY1" fmla="*/ 4596606 h 9193212"/>
              <a:gd name="connsiteX2" fmla="*/ 4531916 w 9063832"/>
              <a:gd name="connsiteY2" fmla="*/ 9193212 h 9193212"/>
              <a:gd name="connsiteX3" fmla="*/ 0 w 9063832"/>
              <a:gd name="connsiteY3" fmla="*/ 4596606 h 9193212"/>
              <a:gd name="connsiteX4" fmla="*/ 4531916 w 9063832"/>
              <a:gd name="connsiteY4" fmla="*/ 0 h 919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63832" h="9193212">
                <a:moveTo>
                  <a:pt x="4531916" y="0"/>
                </a:moveTo>
                <a:cubicBezTo>
                  <a:pt x="7034824" y="0"/>
                  <a:pt x="9063832" y="2057971"/>
                  <a:pt x="9063832" y="4596606"/>
                </a:cubicBezTo>
                <a:cubicBezTo>
                  <a:pt x="9063832" y="7135241"/>
                  <a:pt x="7034824" y="9193212"/>
                  <a:pt x="4531916" y="9193212"/>
                </a:cubicBezTo>
                <a:cubicBezTo>
                  <a:pt x="2029008" y="9193212"/>
                  <a:pt x="0" y="7135241"/>
                  <a:pt x="0" y="4596606"/>
                </a:cubicBezTo>
                <a:cubicBezTo>
                  <a:pt x="0" y="2057971"/>
                  <a:pt x="2029008" y="0"/>
                  <a:pt x="4531916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22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ny 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-1" y="0"/>
            <a:ext cx="12192000" cy="4836957"/>
          </a:xfrm>
          <a:custGeom>
            <a:avLst/>
            <a:gdLst>
              <a:gd name="connsiteX0" fmla="*/ 0 w 12192000"/>
              <a:gd name="connsiteY0" fmla="*/ 0 h 4836957"/>
              <a:gd name="connsiteX1" fmla="*/ 12192000 w 12192000"/>
              <a:gd name="connsiteY1" fmla="*/ 0 h 4836957"/>
              <a:gd name="connsiteX2" fmla="*/ 12192000 w 12192000"/>
              <a:gd name="connsiteY2" fmla="*/ 4836957 h 4836957"/>
              <a:gd name="connsiteX3" fmla="*/ 0 w 12192000"/>
              <a:gd name="connsiteY3" fmla="*/ 4836957 h 4836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836957">
                <a:moveTo>
                  <a:pt x="0" y="0"/>
                </a:moveTo>
                <a:lnTo>
                  <a:pt x="12192000" y="0"/>
                </a:lnTo>
                <a:lnTo>
                  <a:pt x="12192000" y="4836957"/>
                </a:lnTo>
                <a:lnTo>
                  <a:pt x="0" y="4836957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479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7938" y="-48139"/>
            <a:ext cx="12271376" cy="4230037"/>
          </a:xfrm>
          <a:custGeom>
            <a:avLst/>
            <a:gdLst>
              <a:gd name="connsiteX0" fmla="*/ 0 w 12271376"/>
              <a:gd name="connsiteY0" fmla="*/ 0 h 4230037"/>
              <a:gd name="connsiteX1" fmla="*/ 12271376 w 12271376"/>
              <a:gd name="connsiteY1" fmla="*/ 0 h 4230037"/>
              <a:gd name="connsiteX2" fmla="*/ 12271376 w 12271376"/>
              <a:gd name="connsiteY2" fmla="*/ 767370 h 4230037"/>
              <a:gd name="connsiteX3" fmla="*/ 6135688 w 12271376"/>
              <a:gd name="connsiteY3" fmla="*/ 2148635 h 4230037"/>
              <a:gd name="connsiteX4" fmla="*/ 0 w 12271376"/>
              <a:gd name="connsiteY4" fmla="*/ 3529900 h 4230037"/>
              <a:gd name="connsiteX5" fmla="*/ 0 w 12271376"/>
              <a:gd name="connsiteY5" fmla="*/ 0 h 4230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271376" h="4230037">
                <a:moveTo>
                  <a:pt x="0" y="0"/>
                </a:moveTo>
                <a:cubicBezTo>
                  <a:pt x="4138023" y="0"/>
                  <a:pt x="8133354" y="0"/>
                  <a:pt x="12271376" y="0"/>
                </a:cubicBezTo>
                <a:cubicBezTo>
                  <a:pt x="12271376" y="306948"/>
                  <a:pt x="12271376" y="460422"/>
                  <a:pt x="12271376" y="767370"/>
                </a:cubicBezTo>
                <a:cubicBezTo>
                  <a:pt x="10131020" y="-153474"/>
                  <a:pt x="8133354" y="460422"/>
                  <a:pt x="6135688" y="2148635"/>
                </a:cubicBezTo>
                <a:cubicBezTo>
                  <a:pt x="4138023" y="3836848"/>
                  <a:pt x="2140356" y="5064639"/>
                  <a:pt x="0" y="3529900"/>
                </a:cubicBezTo>
                <a:cubicBezTo>
                  <a:pt x="0" y="2302109"/>
                  <a:pt x="0" y="1074317"/>
                  <a:pt x="0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82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3174" y="3265703"/>
            <a:ext cx="12236450" cy="3647860"/>
          </a:xfrm>
          <a:custGeom>
            <a:avLst/>
            <a:gdLst>
              <a:gd name="connsiteX0" fmla="*/ 8569421 w 12236450"/>
              <a:gd name="connsiteY0" fmla="*/ 416 h 3647860"/>
              <a:gd name="connsiteX1" fmla="*/ 12236450 w 12236450"/>
              <a:gd name="connsiteY1" fmla="*/ 2163746 h 3647860"/>
              <a:gd name="connsiteX2" fmla="*/ 12236450 w 12236450"/>
              <a:gd name="connsiteY2" fmla="*/ 3647860 h 3647860"/>
              <a:gd name="connsiteX3" fmla="*/ 0 w 12236450"/>
              <a:gd name="connsiteY3" fmla="*/ 3647860 h 3647860"/>
              <a:gd name="connsiteX4" fmla="*/ 0 w 12236450"/>
              <a:gd name="connsiteY4" fmla="*/ 3400508 h 3647860"/>
              <a:gd name="connsiteX5" fmla="*/ 6118225 w 12236450"/>
              <a:gd name="connsiteY5" fmla="*/ 432279 h 3647860"/>
              <a:gd name="connsiteX6" fmla="*/ 8569421 w 12236450"/>
              <a:gd name="connsiteY6" fmla="*/ 416 h 3647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36450" h="3647860">
                <a:moveTo>
                  <a:pt x="8569421" y="416"/>
                </a:moveTo>
                <a:cubicBezTo>
                  <a:pt x="10132616" y="-17496"/>
                  <a:pt x="11582832" y="540496"/>
                  <a:pt x="12236450" y="2163746"/>
                </a:cubicBezTo>
                <a:cubicBezTo>
                  <a:pt x="12236450" y="2658451"/>
                  <a:pt x="12236450" y="3153155"/>
                  <a:pt x="12236450" y="3647860"/>
                </a:cubicBezTo>
                <a:cubicBezTo>
                  <a:pt x="8110205" y="3647860"/>
                  <a:pt x="4126245" y="3647860"/>
                  <a:pt x="0" y="3647860"/>
                </a:cubicBezTo>
                <a:cubicBezTo>
                  <a:pt x="0" y="3647860"/>
                  <a:pt x="0" y="3400508"/>
                  <a:pt x="0" y="3400508"/>
                </a:cubicBezTo>
                <a:cubicBezTo>
                  <a:pt x="1849696" y="2658451"/>
                  <a:pt x="3699392" y="926984"/>
                  <a:pt x="6118225" y="432279"/>
                </a:cubicBezTo>
                <a:cubicBezTo>
                  <a:pt x="6900789" y="177197"/>
                  <a:pt x="7750604" y="9799"/>
                  <a:pt x="8569421" y="416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60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Members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3567588" y="1904421"/>
            <a:ext cx="2207583" cy="2207583"/>
          </a:xfrm>
          <a:custGeom>
            <a:avLst/>
            <a:gdLst>
              <a:gd name="connsiteX0" fmla="*/ 2267478 w 4534956"/>
              <a:gd name="connsiteY0" fmla="*/ 0 h 4537322"/>
              <a:gd name="connsiteX1" fmla="*/ 4534956 w 4534956"/>
              <a:gd name="connsiteY1" fmla="*/ 2268661 h 4537322"/>
              <a:gd name="connsiteX2" fmla="*/ 2267478 w 4534956"/>
              <a:gd name="connsiteY2" fmla="*/ 4537322 h 4537322"/>
              <a:gd name="connsiteX3" fmla="*/ 0 w 4534956"/>
              <a:gd name="connsiteY3" fmla="*/ 2268661 h 4537322"/>
              <a:gd name="connsiteX4" fmla="*/ 2267478 w 4534956"/>
              <a:gd name="connsiteY4" fmla="*/ 0 h 4537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4956" h="4537322">
                <a:moveTo>
                  <a:pt x="2267478" y="0"/>
                </a:moveTo>
                <a:cubicBezTo>
                  <a:pt x="3519772" y="0"/>
                  <a:pt x="4534956" y="1015714"/>
                  <a:pt x="4534956" y="2268661"/>
                </a:cubicBezTo>
                <a:cubicBezTo>
                  <a:pt x="4534956" y="3521608"/>
                  <a:pt x="3519772" y="4537322"/>
                  <a:pt x="2267478" y="4537322"/>
                </a:cubicBezTo>
                <a:cubicBezTo>
                  <a:pt x="1015184" y="4537322"/>
                  <a:pt x="0" y="3521608"/>
                  <a:pt x="0" y="2268661"/>
                </a:cubicBezTo>
                <a:cubicBezTo>
                  <a:pt x="0" y="1015714"/>
                  <a:pt x="1015184" y="0"/>
                  <a:pt x="2267478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503459" y="1904421"/>
            <a:ext cx="2207583" cy="2207583"/>
          </a:xfrm>
          <a:custGeom>
            <a:avLst/>
            <a:gdLst>
              <a:gd name="connsiteX0" fmla="*/ 2267478 w 4534956"/>
              <a:gd name="connsiteY0" fmla="*/ 0 h 4537322"/>
              <a:gd name="connsiteX1" fmla="*/ 4534956 w 4534956"/>
              <a:gd name="connsiteY1" fmla="*/ 2268661 h 4537322"/>
              <a:gd name="connsiteX2" fmla="*/ 2267478 w 4534956"/>
              <a:gd name="connsiteY2" fmla="*/ 4537322 h 4537322"/>
              <a:gd name="connsiteX3" fmla="*/ 0 w 4534956"/>
              <a:gd name="connsiteY3" fmla="*/ 2268661 h 4537322"/>
              <a:gd name="connsiteX4" fmla="*/ 2267478 w 4534956"/>
              <a:gd name="connsiteY4" fmla="*/ 0 h 4537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4956" h="4537322">
                <a:moveTo>
                  <a:pt x="2267478" y="0"/>
                </a:moveTo>
                <a:cubicBezTo>
                  <a:pt x="3519772" y="0"/>
                  <a:pt x="4534956" y="1015714"/>
                  <a:pt x="4534956" y="2268661"/>
                </a:cubicBezTo>
                <a:cubicBezTo>
                  <a:pt x="4534956" y="3521608"/>
                  <a:pt x="3519772" y="4537322"/>
                  <a:pt x="2267478" y="4537322"/>
                </a:cubicBezTo>
                <a:cubicBezTo>
                  <a:pt x="1015184" y="4537322"/>
                  <a:pt x="0" y="3521608"/>
                  <a:pt x="0" y="2268661"/>
                </a:cubicBezTo>
                <a:cubicBezTo>
                  <a:pt x="0" y="1015714"/>
                  <a:pt x="1015184" y="0"/>
                  <a:pt x="2267478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9368200" y="1891599"/>
            <a:ext cx="2207583" cy="2207583"/>
          </a:xfrm>
          <a:custGeom>
            <a:avLst/>
            <a:gdLst>
              <a:gd name="connsiteX0" fmla="*/ 2267478 w 4534956"/>
              <a:gd name="connsiteY0" fmla="*/ 0 h 4537322"/>
              <a:gd name="connsiteX1" fmla="*/ 4534956 w 4534956"/>
              <a:gd name="connsiteY1" fmla="*/ 2268661 h 4537322"/>
              <a:gd name="connsiteX2" fmla="*/ 2267478 w 4534956"/>
              <a:gd name="connsiteY2" fmla="*/ 4537322 h 4537322"/>
              <a:gd name="connsiteX3" fmla="*/ 0 w 4534956"/>
              <a:gd name="connsiteY3" fmla="*/ 2268661 h 4537322"/>
              <a:gd name="connsiteX4" fmla="*/ 2267478 w 4534956"/>
              <a:gd name="connsiteY4" fmla="*/ 0 h 4537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4956" h="4537322">
                <a:moveTo>
                  <a:pt x="2267478" y="0"/>
                </a:moveTo>
                <a:cubicBezTo>
                  <a:pt x="3519772" y="0"/>
                  <a:pt x="4534956" y="1015714"/>
                  <a:pt x="4534956" y="2268661"/>
                </a:cubicBezTo>
                <a:cubicBezTo>
                  <a:pt x="4534956" y="3521608"/>
                  <a:pt x="3519772" y="4537322"/>
                  <a:pt x="2267478" y="4537322"/>
                </a:cubicBezTo>
                <a:cubicBezTo>
                  <a:pt x="1015184" y="4537322"/>
                  <a:pt x="0" y="3521608"/>
                  <a:pt x="0" y="2268661"/>
                </a:cubicBezTo>
                <a:cubicBezTo>
                  <a:pt x="0" y="1015714"/>
                  <a:pt x="1015184" y="0"/>
                  <a:pt x="2267478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4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631717" y="1904421"/>
            <a:ext cx="2207583" cy="2207583"/>
          </a:xfrm>
          <a:custGeom>
            <a:avLst/>
            <a:gdLst>
              <a:gd name="connsiteX0" fmla="*/ 2267478 w 4534956"/>
              <a:gd name="connsiteY0" fmla="*/ 0 h 4537322"/>
              <a:gd name="connsiteX1" fmla="*/ 4534956 w 4534956"/>
              <a:gd name="connsiteY1" fmla="*/ 2268661 h 4537322"/>
              <a:gd name="connsiteX2" fmla="*/ 2267478 w 4534956"/>
              <a:gd name="connsiteY2" fmla="*/ 4537322 h 4537322"/>
              <a:gd name="connsiteX3" fmla="*/ 0 w 4534956"/>
              <a:gd name="connsiteY3" fmla="*/ 2268661 h 4537322"/>
              <a:gd name="connsiteX4" fmla="*/ 2267478 w 4534956"/>
              <a:gd name="connsiteY4" fmla="*/ 0 h 4537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4956" h="4537322">
                <a:moveTo>
                  <a:pt x="2267478" y="0"/>
                </a:moveTo>
                <a:cubicBezTo>
                  <a:pt x="3519772" y="0"/>
                  <a:pt x="4534956" y="1015714"/>
                  <a:pt x="4534956" y="2268661"/>
                </a:cubicBezTo>
                <a:cubicBezTo>
                  <a:pt x="4534956" y="3521608"/>
                  <a:pt x="3519772" y="4537322"/>
                  <a:pt x="2267478" y="4537322"/>
                </a:cubicBezTo>
                <a:cubicBezTo>
                  <a:pt x="1015184" y="4537322"/>
                  <a:pt x="0" y="3521608"/>
                  <a:pt x="0" y="2268661"/>
                </a:cubicBezTo>
                <a:cubicBezTo>
                  <a:pt x="0" y="1015714"/>
                  <a:pt x="1015184" y="0"/>
                  <a:pt x="2267478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18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deta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011812" y="1558734"/>
            <a:ext cx="3755348" cy="3755348"/>
          </a:xfrm>
          <a:custGeom>
            <a:avLst/>
            <a:gdLst>
              <a:gd name="connsiteX0" fmla="*/ 2267478 w 4534956"/>
              <a:gd name="connsiteY0" fmla="*/ 0 h 4537322"/>
              <a:gd name="connsiteX1" fmla="*/ 4534956 w 4534956"/>
              <a:gd name="connsiteY1" fmla="*/ 2268661 h 4537322"/>
              <a:gd name="connsiteX2" fmla="*/ 2267478 w 4534956"/>
              <a:gd name="connsiteY2" fmla="*/ 4537322 h 4537322"/>
              <a:gd name="connsiteX3" fmla="*/ 0 w 4534956"/>
              <a:gd name="connsiteY3" fmla="*/ 2268661 h 4537322"/>
              <a:gd name="connsiteX4" fmla="*/ 2267478 w 4534956"/>
              <a:gd name="connsiteY4" fmla="*/ 0 h 4537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4956" h="4537322">
                <a:moveTo>
                  <a:pt x="2267478" y="0"/>
                </a:moveTo>
                <a:cubicBezTo>
                  <a:pt x="3519772" y="0"/>
                  <a:pt x="4534956" y="1015714"/>
                  <a:pt x="4534956" y="2268661"/>
                </a:cubicBezTo>
                <a:cubicBezTo>
                  <a:pt x="4534956" y="3521608"/>
                  <a:pt x="3519772" y="4537322"/>
                  <a:pt x="2267478" y="4537322"/>
                </a:cubicBezTo>
                <a:cubicBezTo>
                  <a:pt x="1015184" y="4537322"/>
                  <a:pt x="0" y="3521608"/>
                  <a:pt x="0" y="2268661"/>
                </a:cubicBezTo>
                <a:cubicBezTo>
                  <a:pt x="0" y="1015714"/>
                  <a:pt x="1015184" y="0"/>
                  <a:pt x="2267478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597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detai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7493113" y="1558734"/>
            <a:ext cx="3755348" cy="3755348"/>
          </a:xfrm>
          <a:custGeom>
            <a:avLst/>
            <a:gdLst>
              <a:gd name="connsiteX0" fmla="*/ 2267478 w 4534956"/>
              <a:gd name="connsiteY0" fmla="*/ 0 h 4537322"/>
              <a:gd name="connsiteX1" fmla="*/ 4534956 w 4534956"/>
              <a:gd name="connsiteY1" fmla="*/ 2268661 h 4537322"/>
              <a:gd name="connsiteX2" fmla="*/ 2267478 w 4534956"/>
              <a:gd name="connsiteY2" fmla="*/ 4537322 h 4537322"/>
              <a:gd name="connsiteX3" fmla="*/ 0 w 4534956"/>
              <a:gd name="connsiteY3" fmla="*/ 2268661 h 4537322"/>
              <a:gd name="connsiteX4" fmla="*/ 2267478 w 4534956"/>
              <a:gd name="connsiteY4" fmla="*/ 0 h 4537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4956" h="4537322">
                <a:moveTo>
                  <a:pt x="2267478" y="0"/>
                </a:moveTo>
                <a:cubicBezTo>
                  <a:pt x="3519772" y="0"/>
                  <a:pt x="4534956" y="1015714"/>
                  <a:pt x="4534956" y="2268661"/>
                </a:cubicBezTo>
                <a:cubicBezTo>
                  <a:pt x="4534956" y="3521608"/>
                  <a:pt x="3519772" y="4537322"/>
                  <a:pt x="2267478" y="4537322"/>
                </a:cubicBezTo>
                <a:cubicBezTo>
                  <a:pt x="1015184" y="4537322"/>
                  <a:pt x="0" y="3521608"/>
                  <a:pt x="0" y="2268661"/>
                </a:cubicBezTo>
                <a:cubicBezTo>
                  <a:pt x="0" y="1015714"/>
                  <a:pt x="1015184" y="0"/>
                  <a:pt x="2267478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54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35" hasCustomPrompt="1"/>
          </p:nvPr>
        </p:nvSpPr>
        <p:spPr>
          <a:xfrm>
            <a:off x="762145" y="1969443"/>
            <a:ext cx="4288745" cy="4126558"/>
          </a:xfrm>
          <a:custGeom>
            <a:avLst/>
            <a:gdLst>
              <a:gd name="connsiteX0" fmla="*/ 0 w 4288745"/>
              <a:gd name="connsiteY0" fmla="*/ 0 h 4126558"/>
              <a:gd name="connsiteX1" fmla="*/ 4288745 w 4288745"/>
              <a:gd name="connsiteY1" fmla="*/ 0 h 4126558"/>
              <a:gd name="connsiteX2" fmla="*/ 4288745 w 4288745"/>
              <a:gd name="connsiteY2" fmla="*/ 4126558 h 4126558"/>
              <a:gd name="connsiteX3" fmla="*/ 0 w 4288745"/>
              <a:gd name="connsiteY3" fmla="*/ 4126558 h 4126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88745" h="4126558">
                <a:moveTo>
                  <a:pt x="0" y="0"/>
                </a:moveTo>
                <a:lnTo>
                  <a:pt x="4288745" y="0"/>
                </a:lnTo>
                <a:lnTo>
                  <a:pt x="4288745" y="4126558"/>
                </a:lnTo>
                <a:lnTo>
                  <a:pt x="0" y="4126558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36" hasCustomPrompt="1"/>
          </p:nvPr>
        </p:nvSpPr>
        <p:spPr>
          <a:xfrm>
            <a:off x="5185116" y="1969442"/>
            <a:ext cx="1996146" cy="2000842"/>
          </a:xfrm>
          <a:custGeom>
            <a:avLst/>
            <a:gdLst>
              <a:gd name="connsiteX0" fmla="*/ 0 w 1996146"/>
              <a:gd name="connsiteY0" fmla="*/ 0 h 2000842"/>
              <a:gd name="connsiteX1" fmla="*/ 1996146 w 1996146"/>
              <a:gd name="connsiteY1" fmla="*/ 0 h 2000842"/>
              <a:gd name="connsiteX2" fmla="*/ 1996146 w 1996146"/>
              <a:gd name="connsiteY2" fmla="*/ 2000842 h 2000842"/>
              <a:gd name="connsiteX3" fmla="*/ 0 w 1996146"/>
              <a:gd name="connsiteY3" fmla="*/ 2000842 h 200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6146" h="2000842">
                <a:moveTo>
                  <a:pt x="0" y="0"/>
                </a:moveTo>
                <a:lnTo>
                  <a:pt x="1996146" y="0"/>
                </a:lnTo>
                <a:lnTo>
                  <a:pt x="1996146" y="2000842"/>
                </a:lnTo>
                <a:lnTo>
                  <a:pt x="0" y="2000842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37" hasCustomPrompt="1"/>
          </p:nvPr>
        </p:nvSpPr>
        <p:spPr>
          <a:xfrm>
            <a:off x="5178407" y="4095158"/>
            <a:ext cx="1996146" cy="2000842"/>
          </a:xfrm>
          <a:custGeom>
            <a:avLst/>
            <a:gdLst>
              <a:gd name="connsiteX0" fmla="*/ 0 w 1996146"/>
              <a:gd name="connsiteY0" fmla="*/ 0 h 2000842"/>
              <a:gd name="connsiteX1" fmla="*/ 1996146 w 1996146"/>
              <a:gd name="connsiteY1" fmla="*/ 0 h 2000842"/>
              <a:gd name="connsiteX2" fmla="*/ 1996146 w 1996146"/>
              <a:gd name="connsiteY2" fmla="*/ 2000842 h 2000842"/>
              <a:gd name="connsiteX3" fmla="*/ 0 w 1996146"/>
              <a:gd name="connsiteY3" fmla="*/ 2000842 h 200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6146" h="2000842">
                <a:moveTo>
                  <a:pt x="0" y="0"/>
                </a:moveTo>
                <a:lnTo>
                  <a:pt x="1996146" y="0"/>
                </a:lnTo>
                <a:lnTo>
                  <a:pt x="1996146" y="2000842"/>
                </a:lnTo>
                <a:lnTo>
                  <a:pt x="0" y="2000842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3" name="Picture Placeholder 22"/>
          <p:cNvSpPr>
            <a:spLocks noGrp="1"/>
          </p:cNvSpPr>
          <p:nvPr>
            <p:ph type="pic" sz="quarter" idx="38" hasCustomPrompt="1"/>
          </p:nvPr>
        </p:nvSpPr>
        <p:spPr>
          <a:xfrm>
            <a:off x="7315177" y="1969442"/>
            <a:ext cx="1996146" cy="2000842"/>
          </a:xfrm>
          <a:custGeom>
            <a:avLst/>
            <a:gdLst>
              <a:gd name="connsiteX0" fmla="*/ 0 w 1996146"/>
              <a:gd name="connsiteY0" fmla="*/ 0 h 2000842"/>
              <a:gd name="connsiteX1" fmla="*/ 1996146 w 1996146"/>
              <a:gd name="connsiteY1" fmla="*/ 0 h 2000842"/>
              <a:gd name="connsiteX2" fmla="*/ 1996146 w 1996146"/>
              <a:gd name="connsiteY2" fmla="*/ 2000842 h 2000842"/>
              <a:gd name="connsiteX3" fmla="*/ 0 w 1996146"/>
              <a:gd name="connsiteY3" fmla="*/ 2000842 h 200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6146" h="2000842">
                <a:moveTo>
                  <a:pt x="0" y="0"/>
                </a:moveTo>
                <a:lnTo>
                  <a:pt x="1996146" y="0"/>
                </a:lnTo>
                <a:lnTo>
                  <a:pt x="1996146" y="2000842"/>
                </a:lnTo>
                <a:lnTo>
                  <a:pt x="0" y="2000842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39" hasCustomPrompt="1"/>
          </p:nvPr>
        </p:nvSpPr>
        <p:spPr>
          <a:xfrm>
            <a:off x="7308468" y="4095158"/>
            <a:ext cx="1996146" cy="2000842"/>
          </a:xfrm>
          <a:custGeom>
            <a:avLst/>
            <a:gdLst>
              <a:gd name="connsiteX0" fmla="*/ 0 w 1996146"/>
              <a:gd name="connsiteY0" fmla="*/ 0 h 2000842"/>
              <a:gd name="connsiteX1" fmla="*/ 1996146 w 1996146"/>
              <a:gd name="connsiteY1" fmla="*/ 0 h 2000842"/>
              <a:gd name="connsiteX2" fmla="*/ 1996146 w 1996146"/>
              <a:gd name="connsiteY2" fmla="*/ 2000842 h 2000842"/>
              <a:gd name="connsiteX3" fmla="*/ 0 w 1996146"/>
              <a:gd name="connsiteY3" fmla="*/ 2000842 h 200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6146" h="2000842">
                <a:moveTo>
                  <a:pt x="0" y="0"/>
                </a:moveTo>
                <a:lnTo>
                  <a:pt x="1996146" y="0"/>
                </a:lnTo>
                <a:lnTo>
                  <a:pt x="1996146" y="2000842"/>
                </a:lnTo>
                <a:lnTo>
                  <a:pt x="0" y="2000842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40" hasCustomPrompt="1"/>
          </p:nvPr>
        </p:nvSpPr>
        <p:spPr>
          <a:xfrm>
            <a:off x="9435974" y="4095158"/>
            <a:ext cx="1996146" cy="2000842"/>
          </a:xfrm>
          <a:custGeom>
            <a:avLst/>
            <a:gdLst>
              <a:gd name="connsiteX0" fmla="*/ 0 w 1996146"/>
              <a:gd name="connsiteY0" fmla="*/ 0 h 2000842"/>
              <a:gd name="connsiteX1" fmla="*/ 1996146 w 1996146"/>
              <a:gd name="connsiteY1" fmla="*/ 0 h 2000842"/>
              <a:gd name="connsiteX2" fmla="*/ 1996146 w 1996146"/>
              <a:gd name="connsiteY2" fmla="*/ 2000842 h 2000842"/>
              <a:gd name="connsiteX3" fmla="*/ 0 w 1996146"/>
              <a:gd name="connsiteY3" fmla="*/ 2000842 h 200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6146" h="2000842">
                <a:moveTo>
                  <a:pt x="0" y="0"/>
                </a:moveTo>
                <a:lnTo>
                  <a:pt x="1996146" y="0"/>
                </a:lnTo>
                <a:lnTo>
                  <a:pt x="1996146" y="2000842"/>
                </a:lnTo>
                <a:lnTo>
                  <a:pt x="0" y="2000842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41" hasCustomPrompt="1"/>
          </p:nvPr>
        </p:nvSpPr>
        <p:spPr>
          <a:xfrm>
            <a:off x="9442683" y="1969442"/>
            <a:ext cx="1996146" cy="2000842"/>
          </a:xfrm>
          <a:custGeom>
            <a:avLst/>
            <a:gdLst>
              <a:gd name="connsiteX0" fmla="*/ 0 w 1996146"/>
              <a:gd name="connsiteY0" fmla="*/ 0 h 2000842"/>
              <a:gd name="connsiteX1" fmla="*/ 1996146 w 1996146"/>
              <a:gd name="connsiteY1" fmla="*/ 0 h 2000842"/>
              <a:gd name="connsiteX2" fmla="*/ 1996146 w 1996146"/>
              <a:gd name="connsiteY2" fmla="*/ 2000842 h 2000842"/>
              <a:gd name="connsiteX3" fmla="*/ 0 w 1996146"/>
              <a:gd name="connsiteY3" fmla="*/ 2000842 h 200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6146" h="2000842">
                <a:moveTo>
                  <a:pt x="0" y="0"/>
                </a:moveTo>
                <a:lnTo>
                  <a:pt x="1996146" y="0"/>
                </a:lnTo>
                <a:lnTo>
                  <a:pt x="1996146" y="2000842"/>
                </a:lnTo>
                <a:lnTo>
                  <a:pt x="0" y="2000842"/>
                </a:ln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82397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59" hasCustomPrompt="1"/>
          </p:nvPr>
        </p:nvSpPr>
        <p:spPr>
          <a:xfrm>
            <a:off x="1048189" y="2210372"/>
            <a:ext cx="3920051" cy="3580827"/>
          </a:xfrm>
          <a:custGeom>
            <a:avLst/>
            <a:gdLst>
              <a:gd name="connsiteX0" fmla="*/ 44510 w 3920051"/>
              <a:gd name="connsiteY0" fmla="*/ 0 h 3580827"/>
              <a:gd name="connsiteX1" fmla="*/ 3875541 w 3920051"/>
              <a:gd name="connsiteY1" fmla="*/ 0 h 3580827"/>
              <a:gd name="connsiteX2" fmla="*/ 3920051 w 3920051"/>
              <a:gd name="connsiteY2" fmla="*/ 44510 h 3580827"/>
              <a:gd name="connsiteX3" fmla="*/ 3920051 w 3920051"/>
              <a:gd name="connsiteY3" fmla="*/ 3580827 h 3580827"/>
              <a:gd name="connsiteX4" fmla="*/ 0 w 3920051"/>
              <a:gd name="connsiteY4" fmla="*/ 3580827 h 3580827"/>
              <a:gd name="connsiteX5" fmla="*/ 0 w 3920051"/>
              <a:gd name="connsiteY5" fmla="*/ 44510 h 3580827"/>
              <a:gd name="connsiteX6" fmla="*/ 44510 w 3920051"/>
              <a:gd name="connsiteY6" fmla="*/ 0 h 3580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20051" h="3580827">
                <a:moveTo>
                  <a:pt x="44510" y="0"/>
                </a:moveTo>
                <a:lnTo>
                  <a:pt x="3875541" y="0"/>
                </a:lnTo>
                <a:cubicBezTo>
                  <a:pt x="3900123" y="0"/>
                  <a:pt x="3920051" y="19928"/>
                  <a:pt x="3920051" y="44510"/>
                </a:cubicBezTo>
                <a:lnTo>
                  <a:pt x="3920051" y="3580827"/>
                </a:lnTo>
                <a:lnTo>
                  <a:pt x="0" y="3580827"/>
                </a:lnTo>
                <a:lnTo>
                  <a:pt x="0" y="44510"/>
                </a:lnTo>
                <a:cubicBezTo>
                  <a:pt x="0" y="19928"/>
                  <a:pt x="19928" y="0"/>
                  <a:pt x="44510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60" hasCustomPrompt="1"/>
          </p:nvPr>
        </p:nvSpPr>
        <p:spPr>
          <a:xfrm>
            <a:off x="5056309" y="2210373"/>
            <a:ext cx="1931230" cy="1744408"/>
          </a:xfrm>
          <a:custGeom>
            <a:avLst/>
            <a:gdLst>
              <a:gd name="connsiteX0" fmla="*/ 21683 w 1931230"/>
              <a:gd name="connsiteY0" fmla="*/ 0 h 1744408"/>
              <a:gd name="connsiteX1" fmla="*/ 1909547 w 1931230"/>
              <a:gd name="connsiteY1" fmla="*/ 0 h 1744408"/>
              <a:gd name="connsiteX2" fmla="*/ 1931230 w 1931230"/>
              <a:gd name="connsiteY2" fmla="*/ 21683 h 1744408"/>
              <a:gd name="connsiteX3" fmla="*/ 1931230 w 1931230"/>
              <a:gd name="connsiteY3" fmla="*/ 1744408 h 1744408"/>
              <a:gd name="connsiteX4" fmla="*/ 0 w 1931230"/>
              <a:gd name="connsiteY4" fmla="*/ 1744408 h 1744408"/>
              <a:gd name="connsiteX5" fmla="*/ 0 w 1931230"/>
              <a:gd name="connsiteY5" fmla="*/ 21683 h 1744408"/>
              <a:gd name="connsiteX6" fmla="*/ 21683 w 1931230"/>
              <a:gd name="connsiteY6" fmla="*/ 0 h 1744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31230" h="1744408">
                <a:moveTo>
                  <a:pt x="21683" y="0"/>
                </a:moveTo>
                <a:lnTo>
                  <a:pt x="1909547" y="0"/>
                </a:lnTo>
                <a:cubicBezTo>
                  <a:pt x="1921522" y="0"/>
                  <a:pt x="1931230" y="9708"/>
                  <a:pt x="1931230" y="21683"/>
                </a:cubicBezTo>
                <a:lnTo>
                  <a:pt x="1931230" y="1744408"/>
                </a:lnTo>
                <a:lnTo>
                  <a:pt x="0" y="1744408"/>
                </a:lnTo>
                <a:lnTo>
                  <a:pt x="0" y="21683"/>
                </a:lnTo>
                <a:cubicBezTo>
                  <a:pt x="0" y="9708"/>
                  <a:pt x="9708" y="0"/>
                  <a:pt x="21683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61" hasCustomPrompt="1"/>
          </p:nvPr>
        </p:nvSpPr>
        <p:spPr>
          <a:xfrm>
            <a:off x="5056309" y="4046793"/>
            <a:ext cx="1931230" cy="1744408"/>
          </a:xfrm>
          <a:custGeom>
            <a:avLst/>
            <a:gdLst>
              <a:gd name="connsiteX0" fmla="*/ 21683 w 1931230"/>
              <a:gd name="connsiteY0" fmla="*/ 0 h 1744408"/>
              <a:gd name="connsiteX1" fmla="*/ 1909547 w 1931230"/>
              <a:gd name="connsiteY1" fmla="*/ 0 h 1744408"/>
              <a:gd name="connsiteX2" fmla="*/ 1931230 w 1931230"/>
              <a:gd name="connsiteY2" fmla="*/ 21683 h 1744408"/>
              <a:gd name="connsiteX3" fmla="*/ 1931230 w 1931230"/>
              <a:gd name="connsiteY3" fmla="*/ 1744408 h 1744408"/>
              <a:gd name="connsiteX4" fmla="*/ 0 w 1931230"/>
              <a:gd name="connsiteY4" fmla="*/ 1744408 h 1744408"/>
              <a:gd name="connsiteX5" fmla="*/ 0 w 1931230"/>
              <a:gd name="connsiteY5" fmla="*/ 21683 h 1744408"/>
              <a:gd name="connsiteX6" fmla="*/ 21683 w 1931230"/>
              <a:gd name="connsiteY6" fmla="*/ 0 h 1744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31230" h="1744408">
                <a:moveTo>
                  <a:pt x="21683" y="0"/>
                </a:moveTo>
                <a:lnTo>
                  <a:pt x="1909547" y="0"/>
                </a:lnTo>
                <a:cubicBezTo>
                  <a:pt x="1921522" y="0"/>
                  <a:pt x="1931230" y="9708"/>
                  <a:pt x="1931230" y="21683"/>
                </a:cubicBezTo>
                <a:lnTo>
                  <a:pt x="1931230" y="1744408"/>
                </a:lnTo>
                <a:lnTo>
                  <a:pt x="0" y="1744408"/>
                </a:lnTo>
                <a:lnTo>
                  <a:pt x="0" y="21683"/>
                </a:lnTo>
                <a:cubicBezTo>
                  <a:pt x="0" y="9708"/>
                  <a:pt x="9708" y="0"/>
                  <a:pt x="21683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62" hasCustomPrompt="1"/>
          </p:nvPr>
        </p:nvSpPr>
        <p:spPr>
          <a:xfrm>
            <a:off x="7065864" y="4046793"/>
            <a:ext cx="1931230" cy="1744408"/>
          </a:xfrm>
          <a:custGeom>
            <a:avLst/>
            <a:gdLst>
              <a:gd name="connsiteX0" fmla="*/ 21683 w 1931230"/>
              <a:gd name="connsiteY0" fmla="*/ 0 h 1744408"/>
              <a:gd name="connsiteX1" fmla="*/ 1909547 w 1931230"/>
              <a:gd name="connsiteY1" fmla="*/ 0 h 1744408"/>
              <a:gd name="connsiteX2" fmla="*/ 1931230 w 1931230"/>
              <a:gd name="connsiteY2" fmla="*/ 21683 h 1744408"/>
              <a:gd name="connsiteX3" fmla="*/ 1931230 w 1931230"/>
              <a:gd name="connsiteY3" fmla="*/ 1744408 h 1744408"/>
              <a:gd name="connsiteX4" fmla="*/ 0 w 1931230"/>
              <a:gd name="connsiteY4" fmla="*/ 1744408 h 1744408"/>
              <a:gd name="connsiteX5" fmla="*/ 0 w 1931230"/>
              <a:gd name="connsiteY5" fmla="*/ 21683 h 1744408"/>
              <a:gd name="connsiteX6" fmla="*/ 21683 w 1931230"/>
              <a:gd name="connsiteY6" fmla="*/ 0 h 1744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31230" h="1744408">
                <a:moveTo>
                  <a:pt x="21683" y="0"/>
                </a:moveTo>
                <a:lnTo>
                  <a:pt x="1909547" y="0"/>
                </a:lnTo>
                <a:cubicBezTo>
                  <a:pt x="1921522" y="0"/>
                  <a:pt x="1931230" y="9708"/>
                  <a:pt x="1931230" y="21683"/>
                </a:cubicBezTo>
                <a:lnTo>
                  <a:pt x="1931230" y="1744408"/>
                </a:lnTo>
                <a:lnTo>
                  <a:pt x="0" y="1744408"/>
                </a:lnTo>
                <a:lnTo>
                  <a:pt x="0" y="21683"/>
                </a:lnTo>
                <a:cubicBezTo>
                  <a:pt x="0" y="9708"/>
                  <a:pt x="9708" y="0"/>
                  <a:pt x="21683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63" hasCustomPrompt="1"/>
          </p:nvPr>
        </p:nvSpPr>
        <p:spPr>
          <a:xfrm>
            <a:off x="9075419" y="2210372"/>
            <a:ext cx="1943100" cy="3580827"/>
          </a:xfrm>
          <a:custGeom>
            <a:avLst/>
            <a:gdLst>
              <a:gd name="connsiteX0" fmla="*/ 24153 w 1943100"/>
              <a:gd name="connsiteY0" fmla="*/ 0 h 3580827"/>
              <a:gd name="connsiteX1" fmla="*/ 1918947 w 1943100"/>
              <a:gd name="connsiteY1" fmla="*/ 0 h 3580827"/>
              <a:gd name="connsiteX2" fmla="*/ 1943100 w 1943100"/>
              <a:gd name="connsiteY2" fmla="*/ 24153 h 3580827"/>
              <a:gd name="connsiteX3" fmla="*/ 1943100 w 1943100"/>
              <a:gd name="connsiteY3" fmla="*/ 3580827 h 3580827"/>
              <a:gd name="connsiteX4" fmla="*/ 0 w 1943100"/>
              <a:gd name="connsiteY4" fmla="*/ 3580827 h 3580827"/>
              <a:gd name="connsiteX5" fmla="*/ 0 w 1943100"/>
              <a:gd name="connsiteY5" fmla="*/ 24153 h 3580827"/>
              <a:gd name="connsiteX6" fmla="*/ 24153 w 1943100"/>
              <a:gd name="connsiteY6" fmla="*/ 0 h 3580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43100" h="3580827">
                <a:moveTo>
                  <a:pt x="24153" y="0"/>
                </a:moveTo>
                <a:lnTo>
                  <a:pt x="1918947" y="0"/>
                </a:lnTo>
                <a:cubicBezTo>
                  <a:pt x="1932286" y="0"/>
                  <a:pt x="1943100" y="10814"/>
                  <a:pt x="1943100" y="24153"/>
                </a:cubicBezTo>
                <a:lnTo>
                  <a:pt x="1943100" y="3580827"/>
                </a:lnTo>
                <a:lnTo>
                  <a:pt x="0" y="3580827"/>
                </a:lnTo>
                <a:lnTo>
                  <a:pt x="0" y="24153"/>
                </a:lnTo>
                <a:cubicBezTo>
                  <a:pt x="0" y="10814"/>
                  <a:pt x="10814" y="0"/>
                  <a:pt x="24153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3304751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w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4632774" y="2527044"/>
            <a:ext cx="2925023" cy="2925023"/>
          </a:xfrm>
          <a:prstGeom prst="donut">
            <a:avLst/>
          </a:prstGeom>
          <a:pattFill prst="pct5">
            <a:fgClr>
              <a:schemeClr val="tx1"/>
            </a:fgClr>
            <a:bgClr>
              <a:schemeClr val="bg1"/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49636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Regular">
    <p:bg>
      <p:bgPr>
        <a:gradFill>
          <a:gsLst>
            <a:gs pos="0">
              <a:srgbClr val="FFFFFF"/>
            </a:gs>
            <a:gs pos="99000">
              <a:srgbClr val="E4E8E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530057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Image - 1 Column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kumimoji="1" lang="en-US" altLang="ja-JP"/>
              <a:t>SLIDE TITLE GOES HERE</a:t>
            </a:r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pPr algn="r"/>
            <a:r>
              <a:rPr lang="en-US" altLang="ja-JP"/>
              <a:t>The Power of PowerPoint | thepopp.com</a:t>
            </a:r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7CB87ED-CE54-4A81-84E3-F65697A29D35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526897" y="788707"/>
            <a:ext cx="10849982" cy="383894"/>
          </a:xfrm>
        </p:spPr>
        <p:txBody>
          <a:bodyPr/>
          <a:lstStyle>
            <a:lvl1pPr>
              <a:spcBef>
                <a:spcPts val="0"/>
              </a:spcBef>
              <a:defRPr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pPr lvl="0"/>
            <a:r>
              <a:rPr kumimoji="1" lang="en-US" altLang="ja-JP"/>
              <a:t>Slide Description Goes Here</a:t>
            </a:r>
            <a:endParaRPr kumimoji="1" lang="ja-JP" altLang="en-US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5279838" y="2660666"/>
            <a:ext cx="6121211" cy="576064"/>
          </a:xfrm>
        </p:spPr>
        <p:txBody>
          <a:bodyPr anchor="b">
            <a:normAutofit/>
          </a:bodyPr>
          <a:lstStyle>
            <a:lvl1pPr algn="l">
              <a:spcBef>
                <a:spcPts val="0"/>
              </a:spcBef>
              <a:defRPr sz="2667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kumimoji="1" lang="en-US" altLang="ja-JP"/>
              <a:t>Caption Goes Here</a:t>
            </a:r>
            <a:endParaRPr kumimoji="1" lang="ja-JP" altLang="en-US"/>
          </a:p>
        </p:txBody>
      </p:sp>
      <p:sp>
        <p:nvSpPr>
          <p:cNvPr id="8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5279838" y="3188973"/>
            <a:ext cx="6121211" cy="1536171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867" baseline="0">
                <a:solidFill>
                  <a:schemeClr val="tx1">
                    <a:alpha val="90000"/>
                  </a:schemeClr>
                </a:solidFill>
              </a:defRPr>
            </a:lvl1pPr>
          </a:lstStyle>
          <a:p>
            <a:pPr lvl="0"/>
            <a:r>
              <a:rPr kumimoji="1" lang="en-US" altLang="ja-JP"/>
              <a:t>Text goes here</a:t>
            </a:r>
            <a:br>
              <a:rPr kumimoji="1" lang="en-US" altLang="ja-JP"/>
            </a:br>
            <a:endParaRPr kumimoji="1" lang="en-US" altLang="ja-JP"/>
          </a:p>
        </p:txBody>
      </p:sp>
      <p:sp>
        <p:nvSpPr>
          <p:cNvPr id="10" name="図プレースホルダー 9"/>
          <p:cNvSpPr>
            <a:spLocks noGrp="1"/>
          </p:cNvSpPr>
          <p:nvPr>
            <p:ph type="pic" sz="quarter" idx="15" hasCustomPrompt="1"/>
          </p:nvPr>
        </p:nvSpPr>
        <p:spPr>
          <a:xfrm>
            <a:off x="527096" y="1508257"/>
            <a:ext cx="4608383" cy="4609042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>
            <a:lvl1pPr>
              <a:defRPr/>
            </a:lvl1pPr>
          </a:lstStyle>
          <a:p>
            <a:r>
              <a:rPr kumimoji="1" lang="en-US" altLang="ja-JP"/>
              <a:t>Add Image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616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allAtOnce"/>
      <p:bldP spid="10" grpId="0" animBg="1"/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7086600" y="0"/>
            <a:ext cx="51054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1" baseline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6" name="Title 4"/>
          <p:cNvSpPr>
            <a:spLocks noGrp="1"/>
          </p:cNvSpPr>
          <p:nvPr>
            <p:ph type="title" hasCustomPrompt="1"/>
          </p:nvPr>
        </p:nvSpPr>
        <p:spPr>
          <a:xfrm>
            <a:off x="1066800" y="457200"/>
            <a:ext cx="4229100" cy="1621619"/>
          </a:xfrm>
        </p:spPr>
        <p:txBody>
          <a:bodyPr/>
          <a:lstStyle>
            <a:lvl1pPr>
              <a:defRPr sz="3200" b="1" i="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75036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26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39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5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slideLayout" Target="../slideLayouts/slideLayout38.xml"/><Relationship Id="rId29" Type="http://schemas.openxmlformats.org/officeDocument/2006/relationships/theme" Target="../theme/theme2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42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23" Type="http://schemas.openxmlformats.org/officeDocument/2006/relationships/slideLayout" Target="../slideLayouts/slideLayout41.xml"/><Relationship Id="rId28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slideLayout" Target="../slideLayouts/slideLayout40.xml"/><Relationship Id="rId27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9EA1A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9EA1A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9EA1A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9EA1A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9EA1A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9EA1A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9EA1A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9EA1A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9EA1A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9EA1A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9EA1A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815719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747" r:id="rId15"/>
    <p:sldLayoutId id="2147483748" r:id="rId16"/>
    <p:sldLayoutId id="2147483751" r:id="rId17"/>
    <p:sldLayoutId id="2147483752" r:id="rId18"/>
  </p:sldLayoutIdLst>
  <p:transition spd="slow" advTm="1000">
    <p:comb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BF3D6D-7D9A-4530-A537-0D6DD4DF2F35}" type="datetimeFigureOut">
              <a:rPr lang="en-US" smtClean="0"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E374E3-2222-408E-BAB6-4DE3AF7B8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463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  <p:sldLayoutId id="2147483721" r:id="rId17"/>
    <p:sldLayoutId id="2147483722" r:id="rId18"/>
    <p:sldLayoutId id="2147483723" r:id="rId19"/>
    <p:sldLayoutId id="2147483724" r:id="rId20"/>
    <p:sldLayoutId id="2147483725" r:id="rId21"/>
    <p:sldLayoutId id="2147483726" r:id="rId22"/>
    <p:sldLayoutId id="2147483727" r:id="rId23"/>
    <p:sldLayoutId id="2147483728" r:id="rId24"/>
    <p:sldLayoutId id="2147483729" r:id="rId25"/>
    <p:sldLayoutId id="2147483731" r:id="rId26"/>
    <p:sldLayoutId id="2147483732" r:id="rId27"/>
    <p:sldLayoutId id="2147483733" r:id="rId28"/>
  </p:sldLayoutIdLst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6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image" Target="../media/image5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7F1077BB-C94D-5FA4-6C39-DF2C75D1F3B9}"/>
              </a:ext>
            </a:extLst>
          </p:cNvPr>
          <p:cNvSpPr txBox="1">
            <a:spLocks/>
          </p:cNvSpPr>
          <p:nvPr/>
        </p:nvSpPr>
        <p:spPr>
          <a:xfrm>
            <a:off x="1609898" y="2579949"/>
            <a:ext cx="8968872" cy="154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mn-MN" sz="4800" b="1" kern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НИЙСЛЭЛИЙН 202</a:t>
            </a:r>
            <a:r>
              <a:rPr lang="en-US" sz="4800" b="1" kern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5</a:t>
            </a:r>
            <a:r>
              <a:rPr lang="mn-MN" sz="4800" b="1" kern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ОНЫ </a:t>
            </a:r>
            <a:r>
              <a:rPr lang="mn-MN" sz="4800" b="1" kern="0">
                <a:solidFill>
                  <a:srgbClr val="FD7702"/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ТӨСВИЙН ТОДОТГОЛ</a:t>
            </a:r>
            <a:endParaRPr lang="en-US" sz="4800" b="1" kern="0">
              <a:solidFill>
                <a:srgbClr val="FD7702"/>
              </a:solidFill>
              <a:latin typeface="Montserrat" panose="000005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58934E5-86E5-DA04-11CF-DD1D04F107BE}"/>
              </a:ext>
            </a:extLst>
          </p:cNvPr>
          <p:cNvGrpSpPr/>
          <p:nvPr/>
        </p:nvGrpSpPr>
        <p:grpSpPr>
          <a:xfrm>
            <a:off x="5113205" y="192398"/>
            <a:ext cx="1805180" cy="1653060"/>
            <a:chOff x="4561114" y="530306"/>
            <a:chExt cx="3069772" cy="2789497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1D9ABA5-7B86-0D54-6F76-E7D5784EC241}"/>
                </a:ext>
              </a:extLst>
            </p:cNvPr>
            <p:cNvSpPr/>
            <p:nvPr/>
          </p:nvSpPr>
          <p:spPr>
            <a:xfrm>
              <a:off x="4561114" y="530306"/>
              <a:ext cx="3069772" cy="2789497"/>
            </a:xfrm>
            <a:prstGeom prst="ellipse">
              <a:avLst/>
            </a:prstGeom>
            <a:solidFill>
              <a:schemeClr val="bg1">
                <a:alpha val="10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ontserrat" panose="000005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FEE26FA8-2F3F-FC55-1029-24B89B012C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2821" y="868621"/>
              <a:ext cx="2144411" cy="2249874"/>
            </a:xfrm>
            <a:prstGeom prst="rect">
              <a:avLst/>
            </a:prstGeom>
            <a:effectLst>
              <a:outerShdw blurRad="50800" dist="50800" dir="5400000" algn="ctr" rotWithShape="0">
                <a:srgbClr val="000000">
                  <a:alpha val="76000"/>
                </a:srgbClr>
              </a:outerShdw>
            </a:effectLst>
          </p:spPr>
        </p:pic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A42D4461-C73D-B332-AED9-3105DE1BCD4C}"/>
              </a:ext>
            </a:extLst>
          </p:cNvPr>
          <p:cNvSpPr txBox="1">
            <a:spLocks/>
          </p:cNvSpPr>
          <p:nvPr/>
        </p:nvSpPr>
        <p:spPr>
          <a:xfrm>
            <a:off x="1360712" y="6078349"/>
            <a:ext cx="9528628" cy="7350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mn-MN" sz="140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УЛААНБААТАР ХОТ</a:t>
            </a:r>
          </a:p>
          <a:p>
            <a:pPr>
              <a:lnSpc>
                <a:spcPct val="150000"/>
              </a:lnSpc>
            </a:pPr>
            <a:r>
              <a:rPr lang="en-US" sz="140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2025 </a:t>
            </a:r>
            <a:r>
              <a:rPr lang="mn-MN" sz="140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ОН</a:t>
            </a:r>
            <a:endParaRPr lang="en-US" sz="1400">
              <a:solidFill>
                <a:schemeClr val="accent6">
                  <a:lumMod val="75000"/>
                </a:schemeClr>
              </a:solidFill>
              <a:latin typeface="Montserrat" panose="000005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CFFD36A-795C-F420-323B-652FC1AF3CF5}"/>
              </a:ext>
            </a:extLst>
          </p:cNvPr>
          <p:cNvGrpSpPr/>
          <p:nvPr/>
        </p:nvGrpSpPr>
        <p:grpSpPr>
          <a:xfrm>
            <a:off x="1442359" y="2341542"/>
            <a:ext cx="1085272" cy="1082329"/>
            <a:chOff x="2059048" y="2090812"/>
            <a:chExt cx="1085272" cy="1082329"/>
          </a:xfrm>
        </p:grpSpPr>
        <p:cxnSp>
          <p:nvCxnSpPr>
            <p:cNvPr id="37" name="Connector: Elbow 7">
              <a:extLst>
                <a:ext uri="{FF2B5EF4-FFF2-40B4-BE49-F238E27FC236}">
                  <a16:creationId xmlns:a16="http://schemas.microsoft.com/office/drawing/2014/main" id="{E5D1F830-ACD4-9FEC-FE2B-2FFD4EE79581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2059048" y="2258741"/>
              <a:ext cx="914400" cy="914400"/>
            </a:xfrm>
            <a:prstGeom prst="bentConnector3">
              <a:avLst>
                <a:gd name="adj1" fmla="val 100579"/>
              </a:avLst>
            </a:prstGeom>
            <a:ln w="25400">
              <a:solidFill>
                <a:srgbClr val="E9674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or: Elbow 8">
              <a:extLst>
                <a:ext uri="{FF2B5EF4-FFF2-40B4-BE49-F238E27FC236}">
                  <a16:creationId xmlns:a16="http://schemas.microsoft.com/office/drawing/2014/main" id="{467ECE16-B87C-0405-0C6C-5F9C5AFC3E2C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2229920" y="2090812"/>
              <a:ext cx="914400" cy="914400"/>
            </a:xfrm>
            <a:prstGeom prst="bentConnector3">
              <a:avLst>
                <a:gd name="adj1" fmla="val 100579"/>
              </a:avLst>
            </a:prstGeom>
            <a:ln w="254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4CE83F1-D97A-1310-B96C-FAE1038EE71E}"/>
              </a:ext>
            </a:extLst>
          </p:cNvPr>
          <p:cNvGrpSpPr/>
          <p:nvPr/>
        </p:nvGrpSpPr>
        <p:grpSpPr>
          <a:xfrm rot="10800000">
            <a:off x="9370622" y="3255943"/>
            <a:ext cx="1085272" cy="1082329"/>
            <a:chOff x="2059048" y="2090812"/>
            <a:chExt cx="1085272" cy="1082329"/>
          </a:xfrm>
        </p:grpSpPr>
        <p:cxnSp>
          <p:nvCxnSpPr>
            <p:cNvPr id="40" name="Connector: Elbow 15">
              <a:extLst>
                <a:ext uri="{FF2B5EF4-FFF2-40B4-BE49-F238E27FC236}">
                  <a16:creationId xmlns:a16="http://schemas.microsoft.com/office/drawing/2014/main" id="{D1C8749B-F99F-1886-E017-9423EF0B8E96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2059048" y="2258741"/>
              <a:ext cx="914400" cy="914400"/>
            </a:xfrm>
            <a:prstGeom prst="bentConnector3">
              <a:avLst>
                <a:gd name="adj1" fmla="val 100579"/>
              </a:avLst>
            </a:prstGeom>
            <a:ln w="25400">
              <a:solidFill>
                <a:srgbClr val="E9674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or: Elbow 16">
              <a:extLst>
                <a:ext uri="{FF2B5EF4-FFF2-40B4-BE49-F238E27FC236}">
                  <a16:creationId xmlns:a16="http://schemas.microsoft.com/office/drawing/2014/main" id="{4F915E64-C205-D5EE-CF42-7482B8BCEB29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2229920" y="2090812"/>
              <a:ext cx="914400" cy="914400"/>
            </a:xfrm>
            <a:prstGeom prst="bentConnector3">
              <a:avLst>
                <a:gd name="adj1" fmla="val 100579"/>
              </a:avLst>
            </a:prstGeom>
            <a:ln w="254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86673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DFBA1-FEB9-FB09-3A65-AD4EEBC68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2C14639-11C8-53EB-8905-4B718012FE28}"/>
              </a:ext>
            </a:extLst>
          </p:cNvPr>
          <p:cNvSpPr/>
          <p:nvPr/>
        </p:nvSpPr>
        <p:spPr>
          <a:xfrm>
            <a:off x="5220052" y="2042879"/>
            <a:ext cx="5680177" cy="249881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glow rad="127000">
              <a:srgbClr val="173276">
                <a:alpha val="3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44546A">
                  <a:lumMod val="10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Roboto Condensed" panose="02000000000000000000" pitchFamily="2" charset="0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C4D549-C738-A84A-9732-CEBBDBE73BA1}"/>
              </a:ext>
            </a:extLst>
          </p:cNvPr>
          <p:cNvSpPr txBox="1"/>
          <p:nvPr/>
        </p:nvSpPr>
        <p:spPr>
          <a:xfrm>
            <a:off x="1035082" y="3895361"/>
            <a:ext cx="4347616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serrat"/>
                <a:ea typeface="Times New Roman" panose="02020603050405020304" pitchFamily="18" charset="0"/>
              </a:rPr>
              <a:t>Төсвийн тухай хуулийн 3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serrat"/>
                <a:ea typeface="Times New Roman" panose="02020603050405020304" pitchFamily="18" charset="0"/>
              </a:rPr>
              <a:t>4</a:t>
            </a:r>
            <a:r>
              <a:rPr kumimoji="0" lang="mn-MN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ontserrat"/>
                <a:ea typeface="Times New Roman" panose="02020603050405020304" pitchFamily="18" charset="0"/>
              </a:rPr>
              <a:t> дугаар зүйлийн </a:t>
            </a:r>
            <a:r>
              <a:rPr lang="mn-MN" b="1">
                <a:solidFill>
                  <a:schemeClr val="accent6">
                    <a:lumMod val="75000"/>
                  </a:schemeClr>
                </a:solidFill>
                <a:latin typeface="Montserrat"/>
                <a:ea typeface="Times New Roman" panose="02020603050405020304" pitchFamily="18" charset="0"/>
              </a:rPr>
              <a:t>3</a:t>
            </a:r>
            <a:r>
              <a:rPr lang="en-US" b="1">
                <a:solidFill>
                  <a:schemeClr val="accent6">
                    <a:lumMod val="75000"/>
                  </a:schemeClr>
                </a:solidFill>
                <a:latin typeface="Montserrat"/>
                <a:ea typeface="Times New Roman" panose="02020603050405020304" pitchFamily="18" charset="0"/>
              </a:rPr>
              <a:t>4.2.2</a:t>
            </a:r>
            <a:endParaRPr lang="en-US" b="1" i="0" u="none" strike="noStrike" kern="1200" cap="none" spc="0" normalizeH="0" baseline="0" noProof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Montserrat" panose="00000500000000000000" pitchFamily="2" charset="0"/>
            </a:endParaRPr>
          </a:p>
        </p:txBody>
      </p:sp>
      <p:pic>
        <p:nvPicPr>
          <p:cNvPr id="12" name="Graphic 11" descr="Scales of justice">
            <a:extLst>
              <a:ext uri="{FF2B5EF4-FFF2-40B4-BE49-F238E27FC236}">
                <a16:creationId xmlns:a16="http://schemas.microsoft.com/office/drawing/2014/main" id="{BAA4EB53-43F9-29C9-1C9C-8F3023B928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53880" y="2042878"/>
            <a:ext cx="1854469" cy="185446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E167D9-EBA2-B98D-91F7-709D6DD6B044}"/>
              </a:ext>
            </a:extLst>
          </p:cNvPr>
          <p:cNvSpPr txBox="1"/>
          <p:nvPr/>
        </p:nvSpPr>
        <p:spPr>
          <a:xfrm>
            <a:off x="5301374" y="2476678"/>
            <a:ext cx="5517531" cy="163121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mn-MN" sz="2000">
                <a:latin typeface="Montserrat"/>
              </a:rPr>
              <a:t>Урьдчилан тооцох боломжгүй нөхцөл байдлын улмаас төсвийн орлого буурах, зарлага нэмэгдэж, орон нутгийн төсөв алдагдалтай болох нөхцөл байдал бий болсон</a:t>
            </a:r>
            <a:r>
              <a:rPr lang="en-US" sz="2000">
                <a:latin typeface="Montserra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9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86756FC-E594-914E-D176-33C8C6D92CD3}"/>
              </a:ext>
            </a:extLst>
          </p:cNvPr>
          <p:cNvSpPr/>
          <p:nvPr/>
        </p:nvSpPr>
        <p:spPr>
          <a:xfrm>
            <a:off x="756181" y="4329444"/>
            <a:ext cx="11006432" cy="21747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glow rad="254000">
              <a:srgbClr val="002060">
                <a:alpha val="1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25759">
              <a:buClr>
                <a:srgbClr val="000000"/>
              </a:buClr>
              <a:defRPr/>
            </a:pPr>
            <a:endParaRPr lang="en-US" sz="1050" kern="0">
              <a:solidFill>
                <a:srgbClr val="0D47A1">
                  <a:lumMod val="75000"/>
                </a:srgbClr>
              </a:solidFill>
              <a:latin typeface="Montserrat" panose="000005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098" name="Rectangle: Rounded Corners 1097">
            <a:extLst>
              <a:ext uri="{FF2B5EF4-FFF2-40B4-BE49-F238E27FC236}">
                <a16:creationId xmlns:a16="http://schemas.microsoft.com/office/drawing/2014/main" id="{2EF64406-447C-979A-0F48-58CBDE539CF5}"/>
              </a:ext>
            </a:extLst>
          </p:cNvPr>
          <p:cNvSpPr/>
          <p:nvPr/>
        </p:nvSpPr>
        <p:spPr>
          <a:xfrm>
            <a:off x="4384177" y="1244089"/>
            <a:ext cx="7378438" cy="3005026"/>
          </a:xfrm>
          <a:prstGeom prst="roundRect">
            <a:avLst>
              <a:gd name="adj" fmla="val 7776"/>
            </a:avLst>
          </a:prstGeom>
          <a:solidFill>
            <a:schemeClr val="bg1"/>
          </a:solidFill>
          <a:ln>
            <a:noFill/>
          </a:ln>
          <a:effectLst>
            <a:glow rad="127000">
              <a:srgbClr val="173276">
                <a:alpha val="3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050" b="0" i="0" u="none" strike="noStrike" kern="0" cap="none" spc="0" normalizeH="0" baseline="0" noProof="0">
              <a:ln>
                <a:noFill/>
              </a:ln>
              <a:solidFill>
                <a:srgbClr val="0D47A1">
                  <a:lumMod val="7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0D76F3-F92F-C31F-AA39-BC35718A7934}"/>
              </a:ext>
            </a:extLst>
          </p:cNvPr>
          <p:cNvSpPr txBox="1"/>
          <p:nvPr/>
        </p:nvSpPr>
        <p:spPr>
          <a:xfrm>
            <a:off x="717219" y="151305"/>
            <a:ext cx="10796119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b="1" i="0" u="none" strike="noStrike" kern="0" cap="none" spc="0" normalizeH="0" baseline="0" noProof="0">
                <a:ln>
                  <a:noFill/>
                </a:ln>
                <a:solidFill>
                  <a:srgbClr val="0D47A1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НИЙСЛЭЛИЙН 202</a:t>
            </a:r>
            <a:r>
              <a:rPr lang="en-US" b="1" kern="0">
                <a:solidFill>
                  <a:srgbClr val="0D47A1">
                    <a:lumMod val="75000"/>
                  </a:srgbClr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5</a:t>
            </a:r>
            <a:r>
              <a:rPr kumimoji="0" lang="mn-MN" b="1" i="0" u="none" strike="noStrike" kern="0" cap="none" spc="0" normalizeH="0" baseline="0" noProof="0">
                <a:ln>
                  <a:noFill/>
                </a:ln>
                <a:solidFill>
                  <a:srgbClr val="0D47A1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 ОНЫ ТӨСВИЙН ТОДОТГОЛЫН ТӨСӨЛ</a:t>
            </a:r>
            <a:r>
              <a:rPr kumimoji="0" lang="en-US" b="1" i="0" u="none" strike="noStrike" kern="0" cap="none" spc="0" normalizeH="0" baseline="0" noProof="0">
                <a:ln>
                  <a:noFill/>
                </a:ln>
                <a:solidFill>
                  <a:srgbClr val="0D47A1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 -</a:t>
            </a:r>
            <a:r>
              <a:rPr kumimoji="0" lang="mn-MN" b="1" i="0" u="none" strike="noStrike" kern="0" cap="none" spc="0" normalizeH="0" baseline="0" noProof="0">
                <a:ln>
                  <a:noFill/>
                </a:ln>
                <a:solidFill>
                  <a:srgbClr val="0D47A1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kumimoji="0" lang="mn-MN" b="1" i="0" u="none" strike="noStrike" kern="0" cap="none" spc="0" normalizeH="0" baseline="0" noProof="0">
                <a:ln>
                  <a:noFill/>
                </a:ln>
                <a:solidFill>
                  <a:srgbClr val="FD7702"/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ОРЛОГО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A9DDDEC-857B-DCDE-3E8B-D8DBE00E227B}"/>
              </a:ext>
            </a:extLst>
          </p:cNvPr>
          <p:cNvCxnSpPr/>
          <p:nvPr/>
        </p:nvCxnSpPr>
        <p:spPr>
          <a:xfrm>
            <a:off x="810769" y="689454"/>
            <a:ext cx="1560343" cy="0"/>
          </a:xfrm>
          <a:prstGeom prst="line">
            <a:avLst/>
          </a:prstGeom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13" name="Picture 1112">
            <a:extLst>
              <a:ext uri="{FF2B5EF4-FFF2-40B4-BE49-F238E27FC236}">
                <a16:creationId xmlns:a16="http://schemas.microsoft.com/office/drawing/2014/main" id="{1108F9D8-0B14-1807-A1E5-D900ADB01B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421" y="1570284"/>
            <a:ext cx="610010" cy="551423"/>
          </a:xfrm>
          <a:prstGeom prst="rect">
            <a:avLst/>
          </a:prstGeom>
        </p:spPr>
      </p:pic>
      <p:pic>
        <p:nvPicPr>
          <p:cNvPr id="1121" name="Picture 1120">
            <a:extLst>
              <a:ext uri="{FF2B5EF4-FFF2-40B4-BE49-F238E27FC236}">
                <a16:creationId xmlns:a16="http://schemas.microsoft.com/office/drawing/2014/main" id="{89830F39-1A8C-E9DC-6FB2-15817F8B9A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939" y="1551213"/>
            <a:ext cx="731894" cy="609912"/>
          </a:xfrm>
          <a:prstGeom prst="rect">
            <a:avLst/>
          </a:prstGeom>
        </p:spPr>
      </p:pic>
      <p:pic>
        <p:nvPicPr>
          <p:cNvPr id="1128" name="Picture 1127">
            <a:extLst>
              <a:ext uri="{FF2B5EF4-FFF2-40B4-BE49-F238E27FC236}">
                <a16:creationId xmlns:a16="http://schemas.microsoft.com/office/drawing/2014/main" id="{AAB296BE-D451-A6F1-04FA-4C60D10B66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5542" y="2523413"/>
            <a:ext cx="802919" cy="80291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EC4A621-F1BD-B822-ECAC-B0509A5DF7FA}"/>
              </a:ext>
            </a:extLst>
          </p:cNvPr>
          <p:cNvSpPr txBox="1"/>
          <p:nvPr/>
        </p:nvSpPr>
        <p:spPr>
          <a:xfrm>
            <a:off x="9985351" y="639180"/>
            <a:ext cx="16664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mn-MN" sz="1400" i="1" kern="0">
                <a:solidFill>
                  <a:schemeClr val="tx1">
                    <a:lumMod val="50000"/>
                  </a:schemeClr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  <a:sym typeface="Arial"/>
              </a:rPr>
              <a:t>/т</a:t>
            </a:r>
            <a:r>
              <a:rPr kumimoji="0" lang="mn-MN" sz="1400" i="1" strike="noStrike" kern="0" cap="none" spc="0" normalizeH="0" baseline="0" noProof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  <a:sym typeface="Arial"/>
              </a:rPr>
              <a:t>эрбум төгрөг/</a:t>
            </a:r>
            <a:endParaRPr kumimoji="0" lang="en-US" sz="1400" i="1" strike="noStrike" kern="0" cap="none" spc="0" normalizeH="0" baseline="0" noProof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B9B5E-5F30-9FDB-D4A8-E8BF831E6776}"/>
              </a:ext>
            </a:extLst>
          </p:cNvPr>
          <p:cNvSpPr txBox="1"/>
          <p:nvPr/>
        </p:nvSpPr>
        <p:spPr>
          <a:xfrm>
            <a:off x="756181" y="4486009"/>
            <a:ext cx="11006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60792"/>
            <a:r>
              <a:rPr lang="mn-MN" sz="1600" b="1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НИЙСЛЭЛИЙН ТӨСВИЙН НИЙТ ЭХ ҮҮСВЭР</a:t>
            </a:r>
            <a:endParaRPr lang="en-US" sz="1600" b="1">
              <a:solidFill>
                <a:schemeClr val="accent6">
                  <a:lumMod val="75000"/>
                </a:schemeClr>
              </a:solidFill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98B375-778E-E3A3-2D7E-4F50FDC60236}"/>
              </a:ext>
            </a:extLst>
          </p:cNvPr>
          <p:cNvSpPr txBox="1"/>
          <p:nvPr/>
        </p:nvSpPr>
        <p:spPr>
          <a:xfrm>
            <a:off x="4616289" y="5482126"/>
            <a:ext cx="2016798" cy="646331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/>
          <a:p>
            <a:pPr defTabSz="362880"/>
            <a:r>
              <a:rPr lang="en-US" sz="3600" b="1">
                <a:solidFill>
                  <a:srgbClr val="FF0000"/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-195.0</a:t>
            </a:r>
            <a:endParaRPr lang="en-MN" sz="3600" b="1">
              <a:solidFill>
                <a:srgbClr val="FF0000"/>
              </a:solidFill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8E6BEAD9-48AC-9DBB-C33A-9AE3B6982A1C}"/>
              </a:ext>
            </a:extLst>
          </p:cNvPr>
          <p:cNvSpPr/>
          <p:nvPr/>
        </p:nvSpPr>
        <p:spPr>
          <a:xfrm>
            <a:off x="774103" y="1258751"/>
            <a:ext cx="3373626" cy="143605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glow rad="254000">
              <a:srgbClr val="002060">
                <a:alpha val="1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25759">
              <a:buClr>
                <a:srgbClr val="000000"/>
              </a:buClr>
              <a:defRPr/>
            </a:pPr>
            <a:endParaRPr lang="en-US" sz="900" kern="0">
              <a:solidFill>
                <a:srgbClr val="0D47A1">
                  <a:lumMod val="75000"/>
                </a:srgbClr>
              </a:solidFill>
              <a:latin typeface="Montserrat" panose="000005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133C0CA-1DDC-8523-0235-29B6083BD933}"/>
              </a:ext>
            </a:extLst>
          </p:cNvPr>
          <p:cNvSpPr txBox="1"/>
          <p:nvPr/>
        </p:nvSpPr>
        <p:spPr>
          <a:xfrm>
            <a:off x="833755" y="1367003"/>
            <a:ext cx="32547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60792"/>
            <a:r>
              <a:rPr lang="mn-MN" sz="1050" b="1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ХОТЫН ШУУДЫН 202</a:t>
            </a:r>
            <a:r>
              <a:rPr lang="en-US" sz="1050" b="1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5</a:t>
            </a:r>
            <a:r>
              <a:rPr lang="mn-MN" sz="1050" b="1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 ОНЫ ТӨСВИЙН ОРЛОГО</a:t>
            </a:r>
            <a:endParaRPr lang="en-US" sz="1050" b="1">
              <a:solidFill>
                <a:schemeClr val="accent6">
                  <a:lumMod val="75000"/>
                </a:schemeClr>
              </a:solidFill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2C5B32E-9EE6-483A-361E-A1D388B273CF}"/>
              </a:ext>
            </a:extLst>
          </p:cNvPr>
          <p:cNvSpPr txBox="1"/>
          <p:nvPr/>
        </p:nvSpPr>
        <p:spPr>
          <a:xfrm>
            <a:off x="2574242" y="1790911"/>
            <a:ext cx="1513909" cy="307777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defTabSz="362880"/>
            <a:r>
              <a:rPr lang="mn-MN" sz="1400">
                <a:solidFill>
                  <a:srgbClr val="173276"/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1,563.1</a:t>
            </a:r>
            <a:endParaRPr lang="en-MN" sz="1400">
              <a:solidFill>
                <a:srgbClr val="173276"/>
              </a:solidFill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0BE03004-2A0A-7C61-9A52-D0094989EA66}"/>
              </a:ext>
            </a:extLst>
          </p:cNvPr>
          <p:cNvCxnSpPr/>
          <p:nvPr/>
        </p:nvCxnSpPr>
        <p:spPr>
          <a:xfrm flipV="1">
            <a:off x="3918933" y="1596337"/>
            <a:ext cx="0" cy="338430"/>
          </a:xfrm>
          <a:prstGeom prst="line">
            <a:avLst/>
          </a:prstGeom>
          <a:noFill/>
          <a:ln w="12700">
            <a:noFill/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ACAE6158-33B6-F4DE-C494-9C0F51086B79}"/>
              </a:ext>
            </a:extLst>
          </p:cNvPr>
          <p:cNvSpPr txBox="1"/>
          <p:nvPr/>
        </p:nvSpPr>
        <p:spPr>
          <a:xfrm>
            <a:off x="1070128" y="1831077"/>
            <a:ext cx="15139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362880"/>
            <a:r>
              <a:rPr lang="mn-MN" sz="900">
                <a:solidFill>
                  <a:srgbClr val="173276"/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БАТЛАГДСАН ОРЛОГО</a:t>
            </a:r>
            <a:endParaRPr lang="en-MN" sz="900">
              <a:solidFill>
                <a:srgbClr val="173276"/>
              </a:solidFill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cxnSp>
        <p:nvCxnSpPr>
          <p:cNvPr id="1088" name="Straight Connector 1087">
            <a:extLst>
              <a:ext uri="{FF2B5EF4-FFF2-40B4-BE49-F238E27FC236}">
                <a16:creationId xmlns:a16="http://schemas.microsoft.com/office/drawing/2014/main" id="{DDEB0AC7-1914-B07A-1133-AF75AA43B264}"/>
              </a:ext>
            </a:extLst>
          </p:cNvPr>
          <p:cNvCxnSpPr>
            <a:cxnSpLocks/>
          </p:cNvCxnSpPr>
          <p:nvPr/>
        </p:nvCxnSpPr>
        <p:spPr>
          <a:xfrm flipV="1">
            <a:off x="2584035" y="1888179"/>
            <a:ext cx="0" cy="245614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1" name="TextBox 1090">
            <a:extLst>
              <a:ext uri="{FF2B5EF4-FFF2-40B4-BE49-F238E27FC236}">
                <a16:creationId xmlns:a16="http://schemas.microsoft.com/office/drawing/2014/main" id="{0E96DF0D-4B47-6069-FD70-967C5EDEEC91}"/>
              </a:ext>
            </a:extLst>
          </p:cNvPr>
          <p:cNvSpPr txBox="1"/>
          <p:nvPr/>
        </p:nvSpPr>
        <p:spPr>
          <a:xfrm>
            <a:off x="2550385" y="2003902"/>
            <a:ext cx="1561621" cy="230832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/>
          <a:p>
            <a:pPr defTabSz="362880"/>
            <a:r>
              <a:rPr lang="en-US" sz="900"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+</a:t>
            </a:r>
            <a:r>
              <a:rPr lang="mn-MN" sz="900"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101.4</a:t>
            </a:r>
            <a:endParaRPr lang="en-MN" sz="900"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095" name="TextBox 1094">
            <a:extLst>
              <a:ext uri="{FF2B5EF4-FFF2-40B4-BE49-F238E27FC236}">
                <a16:creationId xmlns:a16="http://schemas.microsoft.com/office/drawing/2014/main" id="{0EF5E660-A915-E163-8DA3-39BC9B37CFB9}"/>
              </a:ext>
            </a:extLst>
          </p:cNvPr>
          <p:cNvSpPr txBox="1"/>
          <p:nvPr/>
        </p:nvSpPr>
        <p:spPr>
          <a:xfrm>
            <a:off x="774102" y="2288680"/>
            <a:ext cx="180295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362880"/>
            <a:r>
              <a:rPr lang="mn-MN" sz="900" b="1">
                <a:solidFill>
                  <a:srgbClr val="173276"/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ТОДОТГОЛ</a:t>
            </a:r>
            <a:endParaRPr lang="en-MN" sz="900" b="1">
              <a:solidFill>
                <a:srgbClr val="173276"/>
              </a:solidFill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096" name="TextBox 1095">
            <a:extLst>
              <a:ext uri="{FF2B5EF4-FFF2-40B4-BE49-F238E27FC236}">
                <a16:creationId xmlns:a16="http://schemas.microsoft.com/office/drawing/2014/main" id="{FAFAD4B4-637D-DAF6-1708-030BB5505C7C}"/>
              </a:ext>
            </a:extLst>
          </p:cNvPr>
          <p:cNvSpPr txBox="1"/>
          <p:nvPr/>
        </p:nvSpPr>
        <p:spPr>
          <a:xfrm>
            <a:off x="2586107" y="2272864"/>
            <a:ext cx="1561621" cy="307777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/>
          <a:p>
            <a:pPr defTabSz="362880"/>
            <a:r>
              <a:rPr lang="mn-MN" sz="1400" b="1">
                <a:solidFill>
                  <a:srgbClr val="173276"/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1,664.5</a:t>
            </a:r>
            <a:endParaRPr lang="en-MN" sz="1400" b="1">
              <a:solidFill>
                <a:srgbClr val="173276"/>
              </a:solidFill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cxnSp>
        <p:nvCxnSpPr>
          <p:cNvPr id="1097" name="Straight Connector 1096">
            <a:extLst>
              <a:ext uri="{FF2B5EF4-FFF2-40B4-BE49-F238E27FC236}">
                <a16:creationId xmlns:a16="http://schemas.microsoft.com/office/drawing/2014/main" id="{CD80F308-DD6B-F9A7-E772-B512A5335F80}"/>
              </a:ext>
            </a:extLst>
          </p:cNvPr>
          <p:cNvCxnSpPr>
            <a:cxnSpLocks/>
          </p:cNvCxnSpPr>
          <p:nvPr/>
        </p:nvCxnSpPr>
        <p:spPr>
          <a:xfrm flipV="1">
            <a:off x="2568186" y="2352160"/>
            <a:ext cx="0" cy="254783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6" name="TextBox 1105">
            <a:extLst>
              <a:ext uri="{FF2B5EF4-FFF2-40B4-BE49-F238E27FC236}">
                <a16:creationId xmlns:a16="http://schemas.microsoft.com/office/drawing/2014/main" id="{0D94DDD9-3E2A-1E12-0F74-434DA38A5A32}"/>
              </a:ext>
            </a:extLst>
          </p:cNvPr>
          <p:cNvSpPr txBox="1"/>
          <p:nvPr/>
        </p:nvSpPr>
        <p:spPr>
          <a:xfrm>
            <a:off x="5945543" y="1480925"/>
            <a:ext cx="1731078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1000" i="0" u="none" strike="noStrike" kern="1200" cap="none" spc="0" normalizeH="0" baseline="0" noProof="0">
                <a:ln>
                  <a:noFill/>
                </a:ln>
                <a:solidFill>
                  <a:srgbClr val="0D47A1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ТӨСӨВТ БАЙГУУЛЛАГЫН ӨӨРИЙН ОРЛОГО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0" u="none" strike="noStrike" kern="1200" cap="none" spc="0" normalizeH="0" baseline="0" noProof="0">
                <a:ln>
                  <a:noFill/>
                </a:ln>
                <a:solidFill>
                  <a:srgbClr val="656D78"/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-0.2</a:t>
            </a:r>
            <a:endParaRPr kumimoji="0" lang="en-US" sz="3200" i="0" u="none" strike="noStrike" kern="1200" cap="none" spc="0" normalizeH="0" baseline="0" noProof="0">
              <a:ln>
                <a:noFill/>
              </a:ln>
              <a:solidFill>
                <a:srgbClr val="656D78"/>
              </a:solidFill>
              <a:effectLst/>
              <a:uLnTx/>
              <a:uFillTx/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1107" name="TextBox 1106">
            <a:extLst>
              <a:ext uri="{FF2B5EF4-FFF2-40B4-BE49-F238E27FC236}">
                <a16:creationId xmlns:a16="http://schemas.microsoft.com/office/drawing/2014/main" id="{B634A3CF-624F-ADE0-41B6-A6C071384F7E}"/>
              </a:ext>
            </a:extLst>
          </p:cNvPr>
          <p:cNvSpPr txBox="1"/>
          <p:nvPr/>
        </p:nvSpPr>
        <p:spPr>
          <a:xfrm>
            <a:off x="4616290" y="2909482"/>
            <a:ext cx="31329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700" i="0" u="none" strike="noStrike" kern="1200" cap="none" spc="0" normalizeH="0" baseline="0" noProof="0">
                <a:ln>
                  <a:noFill/>
                </a:ln>
                <a:solidFill>
                  <a:srgbClr val="656D78"/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“Замын хөдөлгөөний удирдлагын төв” ОНӨТҮГ-ын бүтэц, зохион байгуулалтад өөрчлөлт орсон</a:t>
            </a:r>
            <a:r>
              <a:rPr kumimoji="0" lang="en-US" sz="700" i="0" u="none" strike="noStrike" kern="1200" cap="none" spc="0" normalizeH="0" baseline="0" noProof="0">
                <a:ln>
                  <a:noFill/>
                </a:ln>
                <a:solidFill>
                  <a:srgbClr val="656D78"/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114" name="TextBox 1113">
            <a:extLst>
              <a:ext uri="{FF2B5EF4-FFF2-40B4-BE49-F238E27FC236}">
                <a16:creationId xmlns:a16="http://schemas.microsoft.com/office/drawing/2014/main" id="{B165F299-8C4B-78BA-2360-3EF1F44FE9F9}"/>
              </a:ext>
            </a:extLst>
          </p:cNvPr>
          <p:cNvSpPr txBox="1"/>
          <p:nvPr/>
        </p:nvSpPr>
        <p:spPr>
          <a:xfrm>
            <a:off x="8658700" y="1539014"/>
            <a:ext cx="27267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1000" i="0" u="none" strike="noStrike" kern="1200" cap="none" spc="0" normalizeH="0" baseline="0" noProof="0" dirty="0">
                <a:ln>
                  <a:noFill/>
                </a:ln>
                <a:solidFill>
                  <a:srgbClr val="0D47A1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ХҮҮГИЙН ОРЛОГО</a:t>
            </a:r>
            <a:endParaRPr lang="mn-MN" sz="1000" dirty="0">
              <a:solidFill>
                <a:srgbClr val="0D47A1">
                  <a:lumMod val="75000"/>
                </a:srgbClr>
              </a:solidFill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srgbClr val="656D78"/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+</a:t>
            </a:r>
            <a:r>
              <a:rPr kumimoji="0" lang="mn-MN" i="0" u="none" strike="noStrike" kern="1200" cap="none" spc="0" normalizeH="0" baseline="0" noProof="0" dirty="0">
                <a:ln>
                  <a:noFill/>
                </a:ln>
                <a:solidFill>
                  <a:srgbClr val="656D78"/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66.6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srgbClr val="656D78"/>
              </a:solidFill>
              <a:effectLst/>
              <a:uLnTx/>
              <a:uFillTx/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1122" name="TextBox 1121">
            <a:extLst>
              <a:ext uri="{FF2B5EF4-FFF2-40B4-BE49-F238E27FC236}">
                <a16:creationId xmlns:a16="http://schemas.microsoft.com/office/drawing/2014/main" id="{09B16DE1-B4AE-4EE4-E4A8-F1EE0D985166}"/>
              </a:ext>
            </a:extLst>
          </p:cNvPr>
          <p:cNvSpPr txBox="1"/>
          <p:nvPr/>
        </p:nvSpPr>
        <p:spPr>
          <a:xfrm>
            <a:off x="5928354" y="2309599"/>
            <a:ext cx="1731078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1000" i="0" u="none" strike="noStrike" kern="1200" cap="none" spc="0" normalizeH="0" baseline="0" noProof="0" dirty="0">
                <a:ln>
                  <a:noFill/>
                </a:ln>
                <a:solidFill>
                  <a:srgbClr val="0D47A1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ХҮҮ ТОРГУУЛИЙН ОРЛОГО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i="0" u="none" strike="noStrike" kern="1200" cap="none" spc="0" normalizeH="0" baseline="0" noProof="0" dirty="0">
                <a:ln>
                  <a:noFill/>
                </a:ln>
                <a:solidFill>
                  <a:srgbClr val="656D78"/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+5.0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srgbClr val="656D78"/>
              </a:solidFill>
              <a:effectLst/>
              <a:uLnTx/>
              <a:uFillTx/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1124" name="TextBox 1123">
            <a:extLst>
              <a:ext uri="{FF2B5EF4-FFF2-40B4-BE49-F238E27FC236}">
                <a16:creationId xmlns:a16="http://schemas.microsoft.com/office/drawing/2014/main" id="{970670D1-A7F0-58A7-9ED3-BC55418098E6}"/>
              </a:ext>
            </a:extLst>
          </p:cNvPr>
          <p:cNvSpPr txBox="1"/>
          <p:nvPr/>
        </p:nvSpPr>
        <p:spPr>
          <a:xfrm>
            <a:off x="8658700" y="2650488"/>
            <a:ext cx="24418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1000" i="0" u="none" strike="noStrike" kern="1200" cap="none" spc="0" normalizeH="0" baseline="0" noProof="0">
                <a:ln>
                  <a:noFill/>
                </a:ln>
                <a:solidFill>
                  <a:srgbClr val="0D47A1">
                    <a:lumMod val="75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ГАЗРЫН ДУУДЛАГА ХУДАЛДААНЫ ОРЛОГО </a:t>
            </a:r>
            <a:r>
              <a:rPr kumimoji="0" lang="en-US" i="0" u="none" strike="noStrike" kern="1200" cap="none" spc="0" normalizeH="0" baseline="0" noProof="0">
                <a:ln>
                  <a:noFill/>
                </a:ln>
                <a:solidFill>
                  <a:srgbClr val="656D78"/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+</a:t>
            </a:r>
            <a:r>
              <a:rPr kumimoji="0" lang="mn-MN" i="0" u="none" strike="noStrike" kern="1200" cap="none" spc="0" normalizeH="0" baseline="0" noProof="0">
                <a:ln>
                  <a:noFill/>
                </a:ln>
                <a:solidFill>
                  <a:srgbClr val="656D78"/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30.0</a:t>
            </a:r>
            <a:endParaRPr kumimoji="0" lang="en-US" sz="3200" i="0" u="none" strike="noStrike" kern="1200" cap="none" spc="0" normalizeH="0" baseline="0" noProof="0">
              <a:ln>
                <a:noFill/>
              </a:ln>
              <a:solidFill>
                <a:srgbClr val="656D78"/>
              </a:solidFill>
              <a:effectLst/>
              <a:uLnTx/>
              <a:uFillTx/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72976E5-E822-4708-E72F-D665B84AE996}"/>
              </a:ext>
            </a:extLst>
          </p:cNvPr>
          <p:cNvSpPr/>
          <p:nvPr/>
        </p:nvSpPr>
        <p:spPr>
          <a:xfrm>
            <a:off x="775447" y="2737016"/>
            <a:ext cx="3388131" cy="143605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glow rad="254000">
              <a:srgbClr val="002060">
                <a:alpha val="1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25759">
              <a:buClr>
                <a:srgbClr val="000000"/>
              </a:buClr>
              <a:defRPr/>
            </a:pPr>
            <a:endParaRPr lang="en-US" sz="900" kern="0">
              <a:solidFill>
                <a:srgbClr val="0D47A1">
                  <a:lumMod val="75000"/>
                </a:srgbClr>
              </a:solidFill>
              <a:latin typeface="Montserrat" panose="000005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95C945-366F-F09B-C465-6A92CDDEEC04}"/>
              </a:ext>
            </a:extLst>
          </p:cNvPr>
          <p:cNvSpPr txBox="1"/>
          <p:nvPr/>
        </p:nvSpPr>
        <p:spPr>
          <a:xfrm>
            <a:off x="806525" y="2845268"/>
            <a:ext cx="33063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60792"/>
            <a:r>
              <a:rPr lang="mn-MN" sz="1050" b="1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НИЙСЛЭЛИЙН 202</a:t>
            </a:r>
            <a:r>
              <a:rPr lang="en-US" sz="1050" b="1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5</a:t>
            </a:r>
            <a:r>
              <a:rPr lang="mn-MN" sz="1050" b="1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 ОНЫ ТӨСВИЙН ОРЛОГО</a:t>
            </a:r>
            <a:endParaRPr lang="en-US" sz="1050" b="1">
              <a:solidFill>
                <a:schemeClr val="accent6">
                  <a:lumMod val="75000"/>
                </a:schemeClr>
              </a:solidFill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23740BD-6F44-3C78-3C8C-EA6C66AB5FB2}"/>
              </a:ext>
            </a:extLst>
          </p:cNvPr>
          <p:cNvSpPr txBox="1"/>
          <p:nvPr/>
        </p:nvSpPr>
        <p:spPr>
          <a:xfrm>
            <a:off x="2536915" y="3281828"/>
            <a:ext cx="1513909" cy="307777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defTabSz="362880"/>
            <a:r>
              <a:rPr lang="mn-MN" sz="1400">
                <a:solidFill>
                  <a:srgbClr val="173276"/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4,</a:t>
            </a:r>
            <a:r>
              <a:rPr lang="en-US" sz="1400">
                <a:solidFill>
                  <a:srgbClr val="173276"/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025</a:t>
            </a:r>
            <a:r>
              <a:rPr lang="mn-Mong-MN" sz="1400">
                <a:solidFill>
                  <a:srgbClr val="173276"/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.</a:t>
            </a:r>
            <a:r>
              <a:rPr lang="en-US" sz="1400">
                <a:solidFill>
                  <a:srgbClr val="173276"/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6</a:t>
            </a:r>
            <a:endParaRPr lang="en-MN" sz="1400">
              <a:solidFill>
                <a:srgbClr val="173276"/>
              </a:solidFill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55DCE01-9113-0464-932B-6704B5E1C3CD}"/>
              </a:ext>
            </a:extLst>
          </p:cNvPr>
          <p:cNvCxnSpPr/>
          <p:nvPr/>
        </p:nvCxnSpPr>
        <p:spPr>
          <a:xfrm flipV="1">
            <a:off x="3902358" y="2900564"/>
            <a:ext cx="0" cy="338430"/>
          </a:xfrm>
          <a:prstGeom prst="line">
            <a:avLst/>
          </a:prstGeom>
          <a:noFill/>
          <a:ln w="12700">
            <a:noFill/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D45F717-1D84-5DF3-3145-78D1E96102BF}"/>
              </a:ext>
            </a:extLst>
          </p:cNvPr>
          <p:cNvSpPr txBox="1"/>
          <p:nvPr/>
        </p:nvSpPr>
        <p:spPr>
          <a:xfrm>
            <a:off x="1042898" y="3309342"/>
            <a:ext cx="15139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362880"/>
            <a:r>
              <a:rPr lang="mn-MN" sz="900">
                <a:solidFill>
                  <a:srgbClr val="173276"/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БАТЛАГДСАН ОРЛОГО</a:t>
            </a:r>
            <a:endParaRPr lang="en-MN" sz="900">
              <a:solidFill>
                <a:srgbClr val="173276"/>
              </a:solidFill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7C9E1E8-C0BE-799E-7040-5491BEED17A4}"/>
              </a:ext>
            </a:extLst>
          </p:cNvPr>
          <p:cNvCxnSpPr>
            <a:cxnSpLocks/>
          </p:cNvCxnSpPr>
          <p:nvPr/>
        </p:nvCxnSpPr>
        <p:spPr>
          <a:xfrm flipV="1">
            <a:off x="2556805" y="3366443"/>
            <a:ext cx="0" cy="245614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0E805DC2-7608-DD8B-6C87-E8D2F892E6E0}"/>
              </a:ext>
            </a:extLst>
          </p:cNvPr>
          <p:cNvSpPr txBox="1"/>
          <p:nvPr/>
        </p:nvSpPr>
        <p:spPr>
          <a:xfrm>
            <a:off x="2526530" y="3492723"/>
            <a:ext cx="1561621" cy="230832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/>
          <a:p>
            <a:pPr defTabSz="362880"/>
            <a:r>
              <a:rPr lang="en-US" sz="900"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+</a:t>
            </a:r>
            <a:r>
              <a:rPr lang="mn-MN" sz="900"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101.4</a:t>
            </a:r>
            <a:endParaRPr lang="en-MN" sz="900"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14CCA36-8B6B-5A6D-8330-4B4498DF0269}"/>
              </a:ext>
            </a:extLst>
          </p:cNvPr>
          <p:cNvSpPr txBox="1"/>
          <p:nvPr/>
        </p:nvSpPr>
        <p:spPr>
          <a:xfrm>
            <a:off x="746872" y="3766945"/>
            <a:ext cx="180295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362880"/>
            <a:r>
              <a:rPr lang="mn-MN" sz="900" b="1">
                <a:solidFill>
                  <a:srgbClr val="173276"/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ТОДОТГОЛ</a:t>
            </a:r>
            <a:endParaRPr lang="en-MN" sz="900" b="1">
              <a:solidFill>
                <a:srgbClr val="173276"/>
              </a:solidFill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A7194A3-7163-8E3D-FB52-61E92606CC70}"/>
              </a:ext>
            </a:extLst>
          </p:cNvPr>
          <p:cNvSpPr txBox="1"/>
          <p:nvPr/>
        </p:nvSpPr>
        <p:spPr>
          <a:xfrm>
            <a:off x="2549352" y="3751129"/>
            <a:ext cx="1561621" cy="307777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/>
          <a:p>
            <a:pPr defTabSz="362880"/>
            <a:r>
              <a:rPr lang="mn-MN" sz="1400" b="1">
                <a:solidFill>
                  <a:srgbClr val="173276"/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4,127</a:t>
            </a:r>
            <a:r>
              <a:rPr lang="mn-Mong-MN" sz="1400" b="1">
                <a:solidFill>
                  <a:srgbClr val="173276"/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.1</a:t>
            </a:r>
            <a:endParaRPr lang="en-MN" sz="1400" b="1">
              <a:solidFill>
                <a:srgbClr val="173276"/>
              </a:solidFill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B4B4D4C-A7D0-3148-3486-96170CCC1524}"/>
              </a:ext>
            </a:extLst>
          </p:cNvPr>
          <p:cNvCxnSpPr>
            <a:cxnSpLocks/>
          </p:cNvCxnSpPr>
          <p:nvPr/>
        </p:nvCxnSpPr>
        <p:spPr>
          <a:xfrm flipV="1">
            <a:off x="2540956" y="3830425"/>
            <a:ext cx="0" cy="254783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DBC1626B-DC23-6187-AB6F-CA42EDDEC12A}"/>
              </a:ext>
            </a:extLst>
          </p:cNvPr>
          <p:cNvSpPr txBox="1"/>
          <p:nvPr/>
        </p:nvSpPr>
        <p:spPr>
          <a:xfrm>
            <a:off x="4961580" y="3531669"/>
            <a:ext cx="5575225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60792"/>
            <a:r>
              <a:rPr lang="mn-MN" sz="1050" b="1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НИЙСЛЭЛИЙН 202</a:t>
            </a:r>
            <a:r>
              <a:rPr lang="en-US" sz="1050" b="1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5</a:t>
            </a:r>
            <a:r>
              <a:rPr lang="mn-MN" sz="1050" b="1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 ОНЫ ТӨСВИЙН ОРЛОГО </a:t>
            </a:r>
            <a:endParaRPr lang="en-US" sz="1050" b="1">
              <a:solidFill>
                <a:schemeClr val="accent6">
                  <a:lumMod val="75000"/>
                </a:schemeClr>
              </a:solidFill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ctr" defTabSz="460792"/>
            <a:r>
              <a:rPr lang="en-US" sz="1400" b="1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+101.4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D0BD726-FC1A-0A27-F539-FB3D4B2C5DF9}"/>
              </a:ext>
            </a:extLst>
          </p:cNvPr>
          <p:cNvSpPr txBox="1"/>
          <p:nvPr/>
        </p:nvSpPr>
        <p:spPr>
          <a:xfrm>
            <a:off x="6120419" y="4989174"/>
            <a:ext cx="3547468" cy="561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n-MN" sz="105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</a:rPr>
              <a:t> Урьд оны үлдэгдлээс санхүүжих  </a:t>
            </a:r>
            <a:endParaRPr lang="en-US" sz="1050">
              <a:solidFill>
                <a:schemeClr val="accent6">
                  <a:lumMod val="75000"/>
                </a:schemeClr>
              </a:solidFill>
              <a:latin typeface="Montserrat" panose="00000500000000000000" pitchFamily="2" charset="0"/>
            </a:endParaRPr>
          </a:p>
          <a:p>
            <a:r>
              <a:rPr lang="en-US" sz="200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</a:rPr>
              <a:t>-95.8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B010A70-6294-B008-14CC-FDC1047ABCD7}"/>
              </a:ext>
            </a:extLst>
          </p:cNvPr>
          <p:cNvSpPr txBox="1"/>
          <p:nvPr/>
        </p:nvSpPr>
        <p:spPr>
          <a:xfrm>
            <a:off x="6156815" y="5528665"/>
            <a:ext cx="3547468" cy="561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n-MN" sz="105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</a:rPr>
              <a:t> Нийслэлийн үнэт цаасны орлого</a:t>
            </a:r>
            <a:endParaRPr lang="en-US" sz="1050">
              <a:solidFill>
                <a:schemeClr val="accent6">
                  <a:lumMod val="75000"/>
                </a:schemeClr>
              </a:solidFill>
              <a:latin typeface="Montserrat" panose="00000500000000000000" pitchFamily="2" charset="0"/>
            </a:endParaRPr>
          </a:p>
          <a:p>
            <a:r>
              <a:rPr lang="en-US" sz="200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</a:rPr>
              <a:t>-200.1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3963F12-8BAD-1743-53CE-068318878716}"/>
              </a:ext>
            </a:extLst>
          </p:cNvPr>
          <p:cNvSpPr txBox="1"/>
          <p:nvPr/>
        </p:nvSpPr>
        <p:spPr>
          <a:xfrm>
            <a:off x="4616289" y="4930878"/>
            <a:ext cx="15549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362880"/>
            <a:r>
              <a:rPr lang="mn-MN" b="1">
                <a:solidFill>
                  <a:srgbClr val="FF0000"/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БУУРЧ БУЙ ДҮН</a:t>
            </a:r>
            <a:endParaRPr lang="en-MN" b="1">
              <a:solidFill>
                <a:srgbClr val="FF0000"/>
              </a:solidFill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527D4C5-2501-0FD6-580F-7C4841F83D9D}"/>
              </a:ext>
            </a:extLst>
          </p:cNvPr>
          <p:cNvCxnSpPr>
            <a:cxnSpLocks/>
            <a:stCxn id="37" idx="1"/>
          </p:cNvCxnSpPr>
          <p:nvPr/>
        </p:nvCxnSpPr>
        <p:spPr>
          <a:xfrm flipV="1">
            <a:off x="6156815" y="5080670"/>
            <a:ext cx="0" cy="728841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9916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AF2FAB-2952-F006-86BC-5B24964DD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Box 93">
            <a:extLst>
              <a:ext uri="{FF2B5EF4-FFF2-40B4-BE49-F238E27FC236}">
                <a16:creationId xmlns:a16="http://schemas.microsoft.com/office/drawing/2014/main" id="{20F2A65E-AF2F-9B1C-A13B-E500DE6A746F}"/>
              </a:ext>
            </a:extLst>
          </p:cNvPr>
          <p:cNvSpPr txBox="1"/>
          <p:nvPr/>
        </p:nvSpPr>
        <p:spPr>
          <a:xfrm>
            <a:off x="-116113" y="235454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mn-MN" sz="2400" b="1" kern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Mongolian Baiti" panose="03000500000000000000" pitchFamily="66" charset="0"/>
              </a:rPr>
              <a:t>	НИЙСЛЭЛИЙН 2025 ОНЫ </a:t>
            </a:r>
            <a:r>
              <a:rPr lang="mn-MN" sz="2400" b="1" kern="0">
                <a:solidFill>
                  <a:srgbClr val="FD7702"/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Mongolian Baiti" panose="03000500000000000000" pitchFamily="66" charset="0"/>
              </a:rPr>
              <a:t>БАТЛАГДСАН ТӨСӨВ</a:t>
            </a: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25FDA45F-12B3-2E22-8D31-6F8A197A5ACA}"/>
              </a:ext>
            </a:extLst>
          </p:cNvPr>
          <p:cNvCxnSpPr>
            <a:cxnSpLocks/>
          </p:cNvCxnSpPr>
          <p:nvPr/>
        </p:nvCxnSpPr>
        <p:spPr>
          <a:xfrm>
            <a:off x="901700" y="695174"/>
            <a:ext cx="876300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8588A39-7B74-BC08-48E4-32D2D6E53B99}"/>
              </a:ext>
            </a:extLst>
          </p:cNvPr>
          <p:cNvSpPr/>
          <p:nvPr/>
        </p:nvSpPr>
        <p:spPr>
          <a:xfrm>
            <a:off x="6039759" y="1655950"/>
            <a:ext cx="1449196" cy="37174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glow rad="127000">
              <a:srgbClr val="173276">
                <a:alpha val="3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D47A1">
                  <a:lumMod val="7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FE5346-7EF2-B78F-20B5-50F3E356B69E}"/>
              </a:ext>
            </a:extLst>
          </p:cNvPr>
          <p:cNvSpPr txBox="1"/>
          <p:nvPr/>
        </p:nvSpPr>
        <p:spPr>
          <a:xfrm>
            <a:off x="6075035" y="2371719"/>
            <a:ext cx="145685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mn-MN" sz="1200" i="0" u="none" strike="noStrike" kern="1200" cap="none" spc="0" normalizeH="0" baseline="0" noProof="0">
                <a:ln>
                  <a:noFill/>
                </a:ln>
                <a:solidFill>
                  <a:srgbClr val="44546A">
                    <a:lumMod val="1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УРСГАЛ ЗАРДАЛ ХООРОНД</a:t>
            </a:r>
            <a:r>
              <a:rPr kumimoji="0" lang="en-US" sz="1200" i="0" u="none" strike="noStrike" kern="1200" cap="none" spc="0" normalizeH="0" baseline="0" noProof="0">
                <a:ln>
                  <a:noFill/>
                </a:ln>
                <a:solidFill>
                  <a:srgbClr val="44546A">
                    <a:lumMod val="1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r>
              <a:rPr kumimoji="0" lang="mn-MN" sz="1200" i="0" u="none" strike="noStrike" kern="1200" cap="none" spc="0" normalizeH="0" baseline="0" noProof="0">
                <a:ln>
                  <a:noFill/>
                </a:ln>
                <a:solidFill>
                  <a:srgbClr val="44546A">
                    <a:lumMod val="1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ТӨСВИЙН ЗОХИЦУУЛАЛТ</a:t>
            </a:r>
            <a:endParaRPr lang="en-US" sz="1200">
              <a:latin typeface="Montserrat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CFB041-1E04-0408-0AAF-08194E4EE96F}"/>
              </a:ext>
            </a:extLst>
          </p:cNvPr>
          <p:cNvSpPr txBox="1"/>
          <p:nvPr/>
        </p:nvSpPr>
        <p:spPr>
          <a:xfrm>
            <a:off x="6079451" y="3541651"/>
            <a:ext cx="1311789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lang="en-US"/>
            </a:pPr>
            <a:r>
              <a:rPr lang="mn-MN" sz="2400" b="1">
                <a:solidFill>
                  <a:srgbClr val="44546A"/>
                </a:solidFill>
                <a:latin typeface="Montserrat"/>
                <a:ea typeface="Roboto Condensed"/>
                <a:cs typeface="Roboto Condensed"/>
              </a:rPr>
              <a:t>10</a:t>
            </a:r>
            <a:r>
              <a:rPr lang="mn-Mong-MN" sz="2400" b="1">
                <a:solidFill>
                  <a:srgbClr val="44546A"/>
                </a:solidFill>
                <a:latin typeface="Montserrat"/>
                <a:ea typeface="Roboto Condensed"/>
                <a:cs typeface="Roboto Condensed"/>
              </a:rPr>
              <a:t>.</a:t>
            </a:r>
            <a:r>
              <a:rPr lang="en-US" sz="2400" b="1">
                <a:solidFill>
                  <a:srgbClr val="44546A"/>
                </a:solidFill>
                <a:latin typeface="Montserrat"/>
                <a:ea typeface="Roboto Condensed"/>
                <a:cs typeface="Roboto Condensed"/>
              </a:rPr>
              <a:t>5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Montserrat"/>
              <a:ea typeface="Roboto Condensed"/>
              <a:cs typeface="Roboto Condensed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8E12F7D-FA4E-4663-D26D-5D81E6D236D8}"/>
              </a:ext>
            </a:extLst>
          </p:cNvPr>
          <p:cNvCxnSpPr>
            <a:cxnSpLocks/>
          </p:cNvCxnSpPr>
          <p:nvPr/>
        </p:nvCxnSpPr>
        <p:spPr>
          <a:xfrm>
            <a:off x="6039759" y="5371396"/>
            <a:ext cx="1456851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3447A518-A5B8-A03C-3D79-EFD37FABC744}"/>
              </a:ext>
            </a:extLst>
          </p:cNvPr>
          <p:cNvSpPr/>
          <p:nvPr/>
        </p:nvSpPr>
        <p:spPr>
          <a:xfrm>
            <a:off x="7619115" y="1655950"/>
            <a:ext cx="1449196" cy="371740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glow rad="127000">
              <a:srgbClr val="173276">
                <a:alpha val="3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D47A1">
                  <a:lumMod val="7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6ABAF1F-BA92-CCCA-3971-ED6F6E66D7E7}"/>
              </a:ext>
            </a:extLst>
          </p:cNvPr>
          <p:cNvSpPr txBox="1"/>
          <p:nvPr/>
        </p:nvSpPr>
        <p:spPr>
          <a:xfrm>
            <a:off x="7503806" y="2371719"/>
            <a:ext cx="16807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mn-MN" sz="1200" i="0" u="none" strike="noStrike" kern="1200" cap="none" spc="0" normalizeH="0" baseline="0" noProof="0">
                <a:ln>
                  <a:noFill/>
                </a:ln>
                <a:solidFill>
                  <a:srgbClr val="44546A">
                    <a:lumMod val="1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ЦАЛИНГИЙН ЗАРДЛЫН ХЭМНЭЛТ</a:t>
            </a:r>
            <a:endParaRPr lang="en-US" sz="1200">
              <a:latin typeface="Montserrat" panose="000005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2715B7-5C59-6A81-4FAB-7102ACC71DF3}"/>
              </a:ext>
            </a:extLst>
          </p:cNvPr>
          <p:cNvSpPr txBox="1"/>
          <p:nvPr/>
        </p:nvSpPr>
        <p:spPr>
          <a:xfrm>
            <a:off x="7658807" y="3541651"/>
            <a:ext cx="1311789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lang="en-US"/>
            </a:pPr>
            <a:r>
              <a:rPr lang="en-US" sz="2400" b="1">
                <a:solidFill>
                  <a:srgbClr val="44546A"/>
                </a:solidFill>
                <a:latin typeface="Montserrat"/>
                <a:ea typeface="Roboto Condensed"/>
                <a:cs typeface="Roboto Condensed"/>
              </a:rPr>
              <a:t>1.4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Montserrat"/>
              <a:ea typeface="Roboto Condensed"/>
              <a:cs typeface="Roboto Condensed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4C9327C-BADA-8248-BA9E-F0A849F7B9EA}"/>
              </a:ext>
            </a:extLst>
          </p:cNvPr>
          <p:cNvCxnSpPr>
            <a:cxnSpLocks/>
          </p:cNvCxnSpPr>
          <p:nvPr/>
        </p:nvCxnSpPr>
        <p:spPr>
          <a:xfrm>
            <a:off x="7619115" y="5371396"/>
            <a:ext cx="1449196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548837D6-AB2C-7B1E-8852-170540A86387}"/>
              </a:ext>
            </a:extLst>
          </p:cNvPr>
          <p:cNvSpPr/>
          <p:nvPr/>
        </p:nvSpPr>
        <p:spPr>
          <a:xfrm>
            <a:off x="9209475" y="1655950"/>
            <a:ext cx="2211910" cy="7656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glow rad="127000">
              <a:srgbClr val="173276">
                <a:alpha val="3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D47A1">
                  <a:lumMod val="7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68A3801-11C5-FCE4-8A30-C8FC39AEEC1C}"/>
              </a:ext>
            </a:extLst>
          </p:cNvPr>
          <p:cNvSpPr txBox="1"/>
          <p:nvPr/>
        </p:nvSpPr>
        <p:spPr>
          <a:xfrm>
            <a:off x="9299338" y="1810685"/>
            <a:ext cx="15143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mn-MN" sz="1200" i="0" u="none" strike="noStrike" kern="1200" cap="none" spc="0" normalizeH="0" baseline="0" noProof="0">
                <a:ln>
                  <a:noFill/>
                </a:ln>
                <a:solidFill>
                  <a:srgbClr val="44546A">
                    <a:lumMod val="1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УРСГАЛ ЗАРДАЛ</a:t>
            </a:r>
            <a:endParaRPr lang="en-US" sz="1200">
              <a:latin typeface="Montserrat" panose="00000500000000000000" pitchFamily="2" charset="0"/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C27A1C34-508D-254F-4773-16FC927B75D1}"/>
              </a:ext>
            </a:extLst>
          </p:cNvPr>
          <p:cNvCxnSpPr>
            <a:cxnSpLocks/>
          </p:cNvCxnSpPr>
          <p:nvPr/>
        </p:nvCxnSpPr>
        <p:spPr>
          <a:xfrm>
            <a:off x="9209473" y="2441066"/>
            <a:ext cx="2211912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7A285460-F8DC-3564-F706-AC181DFBFEF5}"/>
              </a:ext>
            </a:extLst>
          </p:cNvPr>
          <p:cNvSpPr txBox="1"/>
          <p:nvPr/>
        </p:nvSpPr>
        <p:spPr>
          <a:xfrm>
            <a:off x="10366980" y="1785076"/>
            <a:ext cx="105440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lang="en-US"/>
            </a:pPr>
            <a:r>
              <a:rPr lang="en-US" sz="2400" b="1">
                <a:solidFill>
                  <a:srgbClr val="44546A"/>
                </a:solidFill>
                <a:latin typeface="Montserrat"/>
                <a:ea typeface="Roboto Condensed"/>
                <a:cs typeface="Roboto Condensed"/>
              </a:rPr>
              <a:t>+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Montserrat"/>
                <a:ea typeface="Roboto Condensed"/>
                <a:cs typeface="Roboto Condensed"/>
              </a:rPr>
              <a:t>74.1</a:t>
            </a: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C1BC5F77-8388-803B-4E60-BB1643A9E276}"/>
              </a:ext>
            </a:extLst>
          </p:cNvPr>
          <p:cNvSpPr/>
          <p:nvPr/>
        </p:nvSpPr>
        <p:spPr>
          <a:xfrm>
            <a:off x="9209475" y="2589540"/>
            <a:ext cx="2211910" cy="7656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glow rad="127000">
              <a:srgbClr val="173276">
                <a:alpha val="3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D47A1">
                  <a:lumMod val="7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75309A9-DE64-32CF-04E1-1E00E14E1ABB}"/>
              </a:ext>
            </a:extLst>
          </p:cNvPr>
          <p:cNvSpPr txBox="1"/>
          <p:nvPr/>
        </p:nvSpPr>
        <p:spPr>
          <a:xfrm>
            <a:off x="9299338" y="2744275"/>
            <a:ext cx="15143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mn-MN" sz="1200" i="0" u="none" strike="noStrike" kern="1200" cap="none" spc="0" normalizeH="0" baseline="0" noProof="0">
                <a:ln>
                  <a:noFill/>
                </a:ln>
                <a:solidFill>
                  <a:srgbClr val="44546A">
                    <a:lumMod val="10000"/>
                  </a:srgbClr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ДАМЖУУЛАН ЗЭЭЛ</a:t>
            </a:r>
            <a:endParaRPr lang="en-US" sz="1200">
              <a:latin typeface="Montserrat" panose="00000500000000000000" pitchFamily="2" charset="0"/>
            </a:endParaRP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FC4CB119-AA6E-ED53-4B12-095E6B1CBE8D}"/>
              </a:ext>
            </a:extLst>
          </p:cNvPr>
          <p:cNvCxnSpPr>
            <a:cxnSpLocks/>
          </p:cNvCxnSpPr>
          <p:nvPr/>
        </p:nvCxnSpPr>
        <p:spPr>
          <a:xfrm>
            <a:off x="9209473" y="3374656"/>
            <a:ext cx="2211912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B6021FDD-95DD-89F1-CDB5-E5919E2B03D6}"/>
              </a:ext>
            </a:extLst>
          </p:cNvPr>
          <p:cNvSpPr txBox="1"/>
          <p:nvPr/>
        </p:nvSpPr>
        <p:spPr>
          <a:xfrm>
            <a:off x="10428810" y="2718666"/>
            <a:ext cx="992575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 lang="en-US"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Montserrat"/>
                <a:ea typeface="Roboto Condensed"/>
                <a:cs typeface="Roboto Condensed"/>
              </a:rPr>
              <a:t>-5.3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5F7A3282-3157-FA82-5595-48579A15565A}"/>
              </a:ext>
            </a:extLst>
          </p:cNvPr>
          <p:cNvSpPr/>
          <p:nvPr/>
        </p:nvSpPr>
        <p:spPr>
          <a:xfrm>
            <a:off x="901700" y="1655951"/>
            <a:ext cx="4787900" cy="371544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glow rad="254000">
              <a:srgbClr val="002060">
                <a:alpha val="1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25759">
              <a:buClr>
                <a:srgbClr val="000000"/>
              </a:buClr>
              <a:defRPr/>
            </a:pPr>
            <a:endParaRPr lang="en-US" sz="1111" kern="0">
              <a:solidFill>
                <a:srgbClr val="0D47A1">
                  <a:lumMod val="75000"/>
                </a:srgbClr>
              </a:solidFill>
              <a:latin typeface="Montserrat" panose="000005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0DA966D-C26B-239F-76D8-BA78317897BD}"/>
              </a:ext>
            </a:extLst>
          </p:cNvPr>
          <p:cNvSpPr txBox="1"/>
          <p:nvPr/>
        </p:nvSpPr>
        <p:spPr>
          <a:xfrm>
            <a:off x="2736407" y="2684540"/>
            <a:ext cx="279831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mn-Mong-CN" sz="1200">
                <a:latin typeface="Montserrat" panose="00000500000000000000" pitchFamily="2" charset="0"/>
              </a:rPr>
              <a:t>Төсвийн тухай хууль</a:t>
            </a:r>
            <a:endParaRPr lang="en-US" sz="1200">
              <a:latin typeface="Montserrat" panose="00000500000000000000" pitchFamily="2" charset="0"/>
              <a:cs typeface="Arial" panose="020B0604020202020204" pitchFamily="34" charset="0"/>
            </a:endParaRPr>
          </a:p>
          <a:p>
            <a:pPr algn="just"/>
            <a:r>
              <a:rPr lang="mn-Mong-CN" sz="1200">
                <a:latin typeface="Montserrat" panose="00000500000000000000" pitchFamily="2" charset="0"/>
              </a:rPr>
              <a:t>Төрийн хэмнэлтийн тухай хуул</a:t>
            </a:r>
            <a:r>
              <a:rPr lang="mn-MN" sz="1200">
                <a:latin typeface="Montserrat" panose="00000500000000000000" pitchFamily="2" charset="0"/>
                <a:cs typeface="Arial" panose="020B0604020202020204" pitchFamily="34" charset="0"/>
              </a:rPr>
              <a:t>ь</a:t>
            </a:r>
          </a:p>
          <a:p>
            <a:pPr algn="just"/>
            <a:endParaRPr lang="en-US" sz="1200">
              <a:latin typeface="Montserrat" panose="00000500000000000000" pitchFamily="2" charset="0"/>
              <a:cs typeface="Arial" panose="020B0604020202020204" pitchFamily="34" charset="0"/>
            </a:endParaRPr>
          </a:p>
          <a:p>
            <a:pPr algn="just"/>
            <a:r>
              <a:rPr lang="mn-Mong-CN" sz="1200">
                <a:latin typeface="Montserrat" panose="00000500000000000000" pitchFamily="2" charset="0"/>
              </a:rPr>
              <a:t>Засгийн газрын  </a:t>
            </a:r>
            <a:r>
              <a:rPr lang="en-US" sz="1200">
                <a:latin typeface="Montserrat" panose="00000500000000000000" pitchFamily="2" charset="0"/>
              </a:rPr>
              <a:t>2024</a:t>
            </a:r>
            <a:r>
              <a:rPr lang="mn-Mong-CN" sz="1200">
                <a:latin typeface="Montserrat" panose="00000500000000000000" pitchFamily="2" charset="0"/>
              </a:rPr>
              <a:t> оны </a:t>
            </a:r>
            <a:r>
              <a:rPr lang="en-US" sz="1200">
                <a:latin typeface="Montserrat" panose="00000500000000000000" pitchFamily="2" charset="0"/>
              </a:rPr>
              <a:t>238</a:t>
            </a:r>
            <a:r>
              <a:rPr lang="mn-Mong-CN" sz="1200">
                <a:latin typeface="Montserrat" panose="00000500000000000000" pitchFamily="2" charset="0"/>
              </a:rPr>
              <a:t> дугаар тогтоол</a:t>
            </a:r>
            <a:endParaRPr lang="en-US" sz="1200">
              <a:latin typeface="Montserrat" panose="00000500000000000000" pitchFamily="2" charset="0"/>
              <a:cs typeface="Arial" panose="020B0604020202020204" pitchFamily="34" charset="0"/>
            </a:endParaRPr>
          </a:p>
          <a:p>
            <a:pPr algn="just"/>
            <a:r>
              <a:rPr lang="mn-Mong-CN" sz="1200">
                <a:latin typeface="Montserrat" panose="00000500000000000000" pitchFamily="2" charset="0"/>
              </a:rPr>
              <a:t>Төрийн өмчийн бодлого, зохицуулалтын газрын </a:t>
            </a:r>
            <a:r>
              <a:rPr lang="en-US" sz="1200">
                <a:latin typeface="Montserrat" panose="00000500000000000000" pitchFamily="2" charset="0"/>
              </a:rPr>
              <a:t>2022</a:t>
            </a:r>
            <a:r>
              <a:rPr lang="mn-Mong-CN" sz="1200">
                <a:latin typeface="Montserrat" panose="00000500000000000000" pitchFamily="2" charset="0"/>
              </a:rPr>
              <a:t> оны </a:t>
            </a:r>
            <a:r>
              <a:rPr lang="en-US" sz="1200">
                <a:latin typeface="Montserrat" panose="00000500000000000000" pitchFamily="2" charset="0"/>
              </a:rPr>
              <a:t>184</a:t>
            </a:r>
            <a:r>
              <a:rPr lang="mn-Mong-CN" sz="1200">
                <a:latin typeface="Montserrat" panose="00000500000000000000" pitchFamily="2" charset="0"/>
              </a:rPr>
              <a:t> дүгээр тогтоол</a:t>
            </a:r>
            <a:endParaRPr lang="en-US" sz="1200">
              <a:latin typeface="Montserrat" panose="000005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103" name="Picture 102" descr="A gavel and a block of objects&#10;&#10;AI-generated content may be incorrect.">
            <a:extLst>
              <a:ext uri="{FF2B5EF4-FFF2-40B4-BE49-F238E27FC236}">
                <a16:creationId xmlns:a16="http://schemas.microsoft.com/office/drawing/2014/main" id="{B3DBFBE6-6A6C-114C-7067-9BD808B7AB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978" y="2589540"/>
            <a:ext cx="1582192" cy="158219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30DBC1-26EA-35D5-14C2-07F998230A91}"/>
              </a:ext>
            </a:extLst>
          </p:cNvPr>
          <p:cNvSpPr txBox="1"/>
          <p:nvPr/>
        </p:nvSpPr>
        <p:spPr>
          <a:xfrm>
            <a:off x="9985351" y="639180"/>
            <a:ext cx="16664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mn-MN" sz="1400" i="1" kern="0">
                <a:solidFill>
                  <a:schemeClr val="tx1">
                    <a:lumMod val="50000"/>
                  </a:schemeClr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  <a:sym typeface="Arial"/>
              </a:rPr>
              <a:t>/т</a:t>
            </a:r>
            <a:r>
              <a:rPr kumimoji="0" lang="mn-MN" sz="1400" i="1" strike="noStrike" kern="0" cap="none" spc="0" normalizeH="0" baseline="0" noProof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  <a:sym typeface="Arial"/>
              </a:rPr>
              <a:t>эрбум төгрөг/</a:t>
            </a:r>
            <a:endParaRPr kumimoji="0" lang="en-US" sz="1400" i="1" strike="noStrike" kern="0" cap="none" spc="0" normalizeH="0" baseline="0" noProof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8507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flip dir="r"/>
      </p:transition>
    </mc:Choice>
    <mc:Fallback xmlns="">
      <p:transition spd="slow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24851C8-7B7A-AC31-A52E-8FD483F44762}"/>
              </a:ext>
            </a:extLst>
          </p:cNvPr>
          <p:cNvSpPr txBox="1"/>
          <p:nvPr/>
        </p:nvSpPr>
        <p:spPr>
          <a:xfrm>
            <a:off x="698359" y="238285"/>
            <a:ext cx="12595981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mn-MN" sz="2000" b="1" kern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НИЙСЛЭЛИЙН 202</a:t>
            </a:r>
            <a:r>
              <a:rPr lang="en-US" sz="2000" b="1" kern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5</a:t>
            </a:r>
            <a:r>
              <a:rPr lang="mn-MN" sz="2000" b="1" kern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 ОНЫ ТӨСВИЙН ТОДОТГОЛЫН ТӨСӨЛ</a:t>
            </a:r>
            <a:r>
              <a:rPr lang="en-US" sz="2000" b="1" kern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 -</a:t>
            </a:r>
            <a:r>
              <a:rPr lang="mn-MN" sz="2000" b="1" kern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mn-MN" sz="2000" b="1" kern="0">
                <a:solidFill>
                  <a:srgbClr val="FD7702"/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УРСГАЛ ЗАРДАЛ 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BCF444D0-E6C9-2EFD-41BB-C65160F07E18}"/>
              </a:ext>
            </a:extLst>
          </p:cNvPr>
          <p:cNvSpPr/>
          <p:nvPr/>
        </p:nvSpPr>
        <p:spPr>
          <a:xfrm>
            <a:off x="2789372" y="1223997"/>
            <a:ext cx="2033126" cy="17330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glow rad="127000">
              <a:srgbClr val="173276">
                <a:alpha val="3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D47A1">
                  <a:lumMod val="7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1F3C049-238E-FAE4-980D-28ADD6C62186}"/>
              </a:ext>
            </a:extLst>
          </p:cNvPr>
          <p:cNvSpPr txBox="1"/>
          <p:nvPr/>
        </p:nvSpPr>
        <p:spPr>
          <a:xfrm>
            <a:off x="2734514" y="1948400"/>
            <a:ext cx="212234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mn-MN" sz="1050">
                <a:solidFill>
                  <a:schemeClr val="bg2">
                    <a:lumMod val="10000"/>
                  </a:schemeClr>
                </a:solidFill>
                <a:effectLst/>
                <a:latin typeface="Montserrat" panose="000005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Төвлөрсөн хогийн цэг дэх дарж булах зардлын тариф шинэчлэлт</a:t>
            </a:r>
            <a:endParaRPr kumimoji="0" lang="en-US" sz="1050" i="0" u="none" strike="noStrike" kern="1200" cap="none" spc="0" normalizeH="0" baseline="0" noProof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D74952A-C03E-D9F5-0323-260D58367527}"/>
              </a:ext>
            </a:extLst>
          </p:cNvPr>
          <p:cNvSpPr txBox="1"/>
          <p:nvPr/>
        </p:nvSpPr>
        <p:spPr>
          <a:xfrm>
            <a:off x="2803928" y="2537813"/>
            <a:ext cx="1961571" cy="400110"/>
          </a:xfrm>
          <a:prstGeom prst="rect">
            <a:avLst/>
          </a:prstGeom>
          <a:noFill/>
          <a:effectLst/>
        </p:spPr>
        <p:txBody>
          <a:bodyPr wrap="square" lIns="91440" tIns="45720" rIns="91440" bIns="45720" anchor="t">
            <a:spAutoFit/>
          </a:bodyPr>
          <a:lstStyle/>
          <a:p>
            <a:pPr algn="ctr" defTabSz="914413">
              <a:defRPr/>
            </a:pPr>
            <a:r>
              <a:rPr lang="en-US" sz="2000" b="1" kern="0">
                <a:solidFill>
                  <a:schemeClr val="bg1"/>
                </a:solidFill>
                <a:highlight>
                  <a:srgbClr val="FD7702"/>
                </a:highlight>
                <a:latin typeface="Montserrat" panose="00000500000000000000" pitchFamily="2" charset="0"/>
                <a:ea typeface="Roboto Condensed"/>
                <a:cs typeface="Arial" panose="020B0604020202020204" pitchFamily="34" charset="0"/>
                <a:sym typeface="Arial"/>
              </a:rPr>
              <a:t>+2.4</a:t>
            </a:r>
            <a:endParaRPr lang="en-US" sz="2000" b="1" kern="0">
              <a:solidFill>
                <a:schemeClr val="bg1"/>
              </a:solidFill>
              <a:highlight>
                <a:srgbClr val="FD7702"/>
              </a:highlight>
              <a:latin typeface="Montserrat" panose="00000500000000000000" pitchFamily="2" charset="0"/>
              <a:ea typeface="Roboto Condensed"/>
              <a:cs typeface="Arial" panose="020B0604020202020204" pitchFamily="34" charset="0"/>
            </a:endParaRP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45A1C758-ECAD-0BAA-DCDC-21C20CBA6D06}"/>
              </a:ext>
            </a:extLst>
          </p:cNvPr>
          <p:cNvSpPr/>
          <p:nvPr/>
        </p:nvSpPr>
        <p:spPr>
          <a:xfrm>
            <a:off x="4928528" y="3038727"/>
            <a:ext cx="2033126" cy="191572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glow rad="127000">
              <a:srgbClr val="173276">
                <a:alpha val="3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D47A1">
                  <a:lumMod val="7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4E7BD00-4466-FB80-D10F-3E77AC768998}"/>
              </a:ext>
            </a:extLst>
          </p:cNvPr>
          <p:cNvSpPr txBox="1"/>
          <p:nvPr/>
        </p:nvSpPr>
        <p:spPr>
          <a:xfrm>
            <a:off x="4942258" y="3796684"/>
            <a:ext cx="203899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mn-MN" sz="105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  <a:sym typeface="Arial"/>
              </a:rPr>
              <a:t>Гэмт хэрэг, зөрчлөөс урьдчилан сэргийлэх арга хэмжээний зардал</a:t>
            </a:r>
            <a:endParaRPr kumimoji="0" lang="en-US" sz="1050" i="0" u="none" strike="noStrike" kern="1200" cap="none" spc="0" normalizeH="0" baseline="0" noProof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A9F584C-3031-494D-3A5A-EA63AB406044}"/>
              </a:ext>
            </a:extLst>
          </p:cNvPr>
          <p:cNvSpPr txBox="1"/>
          <p:nvPr/>
        </p:nvSpPr>
        <p:spPr>
          <a:xfrm>
            <a:off x="4941909" y="4362337"/>
            <a:ext cx="1961571" cy="400110"/>
          </a:xfrm>
          <a:prstGeom prst="rect">
            <a:avLst/>
          </a:prstGeom>
          <a:noFill/>
          <a:effectLst/>
        </p:spPr>
        <p:txBody>
          <a:bodyPr wrap="square" lIns="91440" tIns="45720" rIns="91440" bIns="45720" anchor="t">
            <a:spAutoFit/>
          </a:bodyPr>
          <a:lstStyle/>
          <a:p>
            <a:pPr algn="ctr" defTabSz="914413">
              <a:defRPr/>
            </a:pPr>
            <a:r>
              <a:rPr lang="en-US" sz="2000" b="1" kern="0">
                <a:solidFill>
                  <a:schemeClr val="bg1"/>
                </a:solidFill>
                <a:highlight>
                  <a:srgbClr val="FD7702"/>
                </a:highlight>
                <a:latin typeface="Montserrat" panose="00000500000000000000" pitchFamily="2" charset="0"/>
                <a:ea typeface="Roboto Condensed"/>
                <a:cs typeface="Arial" panose="020B0604020202020204" pitchFamily="34" charset="0"/>
                <a:sym typeface="Arial"/>
              </a:rPr>
              <a:t>+2.0</a:t>
            </a:r>
            <a:endParaRPr lang="en-US" sz="2000" b="1" kern="0">
              <a:solidFill>
                <a:schemeClr val="bg1"/>
              </a:solidFill>
              <a:highlight>
                <a:srgbClr val="FD7702"/>
              </a:highlight>
              <a:latin typeface="Montserrat" panose="00000500000000000000" pitchFamily="2" charset="0"/>
              <a:ea typeface="Roboto Condensed"/>
              <a:cs typeface="Arial" panose="020B0604020202020204" pitchFamily="34" charset="0"/>
            </a:endParaRP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0A7CD5E2-A256-2988-B2DB-710AF5DF0021}"/>
              </a:ext>
            </a:extLst>
          </p:cNvPr>
          <p:cNvSpPr/>
          <p:nvPr/>
        </p:nvSpPr>
        <p:spPr>
          <a:xfrm>
            <a:off x="698359" y="1226731"/>
            <a:ext cx="2033126" cy="17330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glow rad="127000">
              <a:srgbClr val="173276">
                <a:alpha val="3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D47A1">
                  <a:lumMod val="7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D287C29-76CD-04AE-3B24-FFC8BC94C97F}"/>
              </a:ext>
            </a:extLst>
          </p:cNvPr>
          <p:cNvSpPr txBox="1"/>
          <p:nvPr/>
        </p:nvSpPr>
        <p:spPr>
          <a:xfrm>
            <a:off x="712915" y="1904051"/>
            <a:ext cx="20389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mn-MN" sz="105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  <a:sym typeface="Arial"/>
              </a:rPr>
              <a:t>Үнэт цаасны шимтгэл болон свопын зардал</a:t>
            </a:r>
            <a:endParaRPr kumimoji="0" lang="en-US" sz="1050" i="0" u="none" strike="noStrike" kern="1200" cap="none" spc="0" normalizeH="0" baseline="0" noProof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67111F1-5B41-F554-0396-BBF10A19B43D}"/>
              </a:ext>
            </a:extLst>
          </p:cNvPr>
          <p:cNvSpPr txBox="1"/>
          <p:nvPr/>
        </p:nvSpPr>
        <p:spPr>
          <a:xfrm>
            <a:off x="712915" y="2545083"/>
            <a:ext cx="1961571" cy="400110"/>
          </a:xfrm>
          <a:prstGeom prst="rect">
            <a:avLst/>
          </a:prstGeom>
          <a:noFill/>
          <a:effectLst/>
        </p:spPr>
        <p:txBody>
          <a:bodyPr wrap="square" lIns="91440" tIns="45720" rIns="91440" bIns="45720" anchor="t">
            <a:spAutoFit/>
          </a:bodyPr>
          <a:lstStyle/>
          <a:p>
            <a:pPr algn="ctr" defTabSz="914413">
              <a:defRPr/>
            </a:pPr>
            <a:r>
              <a:rPr lang="en-US" sz="2000" b="1" kern="0">
                <a:solidFill>
                  <a:schemeClr val="bg1"/>
                </a:solidFill>
                <a:highlight>
                  <a:srgbClr val="FD7702"/>
                </a:highlight>
                <a:latin typeface="Montserrat" panose="00000500000000000000" pitchFamily="2" charset="0"/>
                <a:ea typeface="Roboto Condensed"/>
                <a:cs typeface="Arial" panose="020B0604020202020204" pitchFamily="34" charset="0"/>
                <a:sym typeface="Arial"/>
              </a:rPr>
              <a:t>+18.3</a:t>
            </a:r>
            <a:endParaRPr lang="en-US" sz="2000" b="1" kern="0">
              <a:solidFill>
                <a:schemeClr val="bg1"/>
              </a:solidFill>
              <a:highlight>
                <a:srgbClr val="FD7702"/>
              </a:highlight>
              <a:latin typeface="Montserrat" panose="00000500000000000000" pitchFamily="2" charset="0"/>
              <a:ea typeface="Roboto Condensed"/>
              <a:cs typeface="Arial" panose="020B0604020202020204" pitchFamily="34" charset="0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92D2C0DD-F644-A355-8468-2DD5581BD2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4781" y="1260403"/>
            <a:ext cx="735595" cy="735595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129CE5A2-DE99-5571-5131-EF4B1AA661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476" y="1282147"/>
            <a:ext cx="812605" cy="677171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4BBA0C2C-D03D-AABB-849C-746EA2A78A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0184" y="3034523"/>
            <a:ext cx="750174" cy="750174"/>
          </a:xfrm>
          <a:prstGeom prst="rect">
            <a:avLst/>
          </a:prstGeom>
        </p:spPr>
      </p:pic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65C46375-8EEF-D565-0004-0DFED53A1B6C}"/>
              </a:ext>
            </a:extLst>
          </p:cNvPr>
          <p:cNvSpPr/>
          <p:nvPr/>
        </p:nvSpPr>
        <p:spPr>
          <a:xfrm>
            <a:off x="2819724" y="3029365"/>
            <a:ext cx="2033126" cy="191573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glow rad="127000">
              <a:srgbClr val="173276">
                <a:alpha val="3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D47A1">
                  <a:lumMod val="7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A344DD6-5CC2-9DF6-4BB4-0EC41EB3D1BE}"/>
              </a:ext>
            </a:extLst>
          </p:cNvPr>
          <p:cNvSpPr txBox="1"/>
          <p:nvPr/>
        </p:nvSpPr>
        <p:spPr>
          <a:xfrm>
            <a:off x="2816788" y="3785243"/>
            <a:ext cx="203899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mn-MN" sz="105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  <a:sym typeface="Arial"/>
              </a:rPr>
              <a:t>Хорооны хэсгийн ахлагч нарын урамшууллын зардал</a:t>
            </a:r>
            <a:endParaRPr kumimoji="0" lang="en-US" sz="1050" i="0" u="none" strike="noStrike" kern="1200" cap="none" spc="0" normalizeH="0" baseline="0" noProof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07634764-20DB-5E9C-3CEB-144F579252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832" y="2935006"/>
            <a:ext cx="891462" cy="891462"/>
          </a:xfrm>
          <a:prstGeom prst="rect">
            <a:avLst/>
          </a:prstGeom>
        </p:spPr>
      </p:pic>
      <p:sp>
        <p:nvSpPr>
          <p:cNvPr id="117" name="TextBox 116">
            <a:extLst>
              <a:ext uri="{FF2B5EF4-FFF2-40B4-BE49-F238E27FC236}">
                <a16:creationId xmlns:a16="http://schemas.microsoft.com/office/drawing/2014/main" id="{26EDCAAB-53EC-480F-D387-CD1ECCDB17B2}"/>
              </a:ext>
            </a:extLst>
          </p:cNvPr>
          <p:cNvSpPr txBox="1"/>
          <p:nvPr/>
        </p:nvSpPr>
        <p:spPr>
          <a:xfrm>
            <a:off x="9985351" y="639180"/>
            <a:ext cx="16664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mn-MN" sz="1400" i="1" kern="0">
                <a:solidFill>
                  <a:schemeClr val="tx1">
                    <a:lumMod val="50000"/>
                  </a:schemeClr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  <a:sym typeface="Arial"/>
              </a:rPr>
              <a:t>/т</a:t>
            </a:r>
            <a:r>
              <a:rPr kumimoji="0" lang="mn-MN" sz="1400" i="1" strike="noStrike" kern="0" cap="none" spc="0" normalizeH="0" baseline="0" noProof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  <a:sym typeface="Arial"/>
              </a:rPr>
              <a:t>эрбум төгрөг/</a:t>
            </a:r>
            <a:endParaRPr kumimoji="0" lang="en-US" sz="1400" i="1" strike="noStrike" kern="0" cap="none" spc="0" normalizeH="0" baseline="0" noProof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2BD8146-5ABF-7528-FF39-62ACAE360089}"/>
              </a:ext>
            </a:extLst>
          </p:cNvPr>
          <p:cNvCxnSpPr/>
          <p:nvPr/>
        </p:nvCxnSpPr>
        <p:spPr>
          <a:xfrm>
            <a:off x="810769" y="689454"/>
            <a:ext cx="1560343" cy="0"/>
          </a:xfrm>
          <a:prstGeom prst="line">
            <a:avLst/>
          </a:prstGeom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4109AF1-352B-386E-BECF-8CAEC8AF0A9E}"/>
              </a:ext>
            </a:extLst>
          </p:cNvPr>
          <p:cNvSpPr/>
          <p:nvPr/>
        </p:nvSpPr>
        <p:spPr>
          <a:xfrm>
            <a:off x="4914959" y="1226159"/>
            <a:ext cx="2033126" cy="172718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glow rad="127000">
              <a:srgbClr val="173276">
                <a:alpha val="3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D47A1">
                  <a:lumMod val="7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956683-C687-7E7F-542E-C37735CFCFB7}"/>
              </a:ext>
            </a:extLst>
          </p:cNvPr>
          <p:cNvSpPr txBox="1"/>
          <p:nvPr/>
        </p:nvSpPr>
        <p:spPr>
          <a:xfrm>
            <a:off x="4904999" y="1943928"/>
            <a:ext cx="20389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mn-MN" sz="105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  <a:sym typeface="Arial"/>
              </a:rPr>
              <a:t>Засаг даргын нөөц хөрөнгө</a:t>
            </a:r>
            <a:endParaRPr kumimoji="0" lang="en-US" sz="1050" i="0" u="none" strike="noStrike" kern="1200" cap="none" spc="0" normalizeH="0" baseline="0" noProof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5858C9-7279-F3FB-B8AA-FC05EA9F1283}"/>
              </a:ext>
            </a:extLst>
          </p:cNvPr>
          <p:cNvSpPr txBox="1"/>
          <p:nvPr/>
        </p:nvSpPr>
        <p:spPr>
          <a:xfrm>
            <a:off x="4917640" y="2559641"/>
            <a:ext cx="1961571" cy="400110"/>
          </a:xfrm>
          <a:prstGeom prst="rect">
            <a:avLst/>
          </a:prstGeom>
          <a:noFill/>
          <a:effectLst/>
        </p:spPr>
        <p:txBody>
          <a:bodyPr wrap="square" lIns="91440" tIns="45720" rIns="91440" bIns="45720" anchor="t">
            <a:spAutoFit/>
          </a:bodyPr>
          <a:lstStyle/>
          <a:p>
            <a:pPr algn="ctr" defTabSz="914413">
              <a:defRPr/>
            </a:pPr>
            <a:r>
              <a:rPr lang="en-US" sz="2000" b="1" kern="0">
                <a:solidFill>
                  <a:schemeClr val="bg1"/>
                </a:solidFill>
                <a:highlight>
                  <a:srgbClr val="FD7702"/>
                </a:highlight>
                <a:latin typeface="Montserrat" panose="00000500000000000000" pitchFamily="2" charset="0"/>
                <a:ea typeface="Roboto Condensed"/>
                <a:cs typeface="Arial" panose="020B0604020202020204" pitchFamily="34" charset="0"/>
                <a:sym typeface="Arial"/>
              </a:rPr>
              <a:t>+5.0</a:t>
            </a:r>
            <a:endParaRPr lang="mn-MN" sz="2000" b="1" kern="0">
              <a:solidFill>
                <a:schemeClr val="bg1"/>
              </a:solidFill>
              <a:highlight>
                <a:srgbClr val="FD7702"/>
              </a:highlight>
              <a:latin typeface="Montserrat" panose="00000500000000000000" pitchFamily="2" charset="0"/>
              <a:ea typeface="Roboto Condensed"/>
              <a:cs typeface="Arial" panose="020B0604020202020204" pitchFamily="34" charset="0"/>
              <a:sym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CB5D5C0-036E-C768-FB14-1188CCF822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794" y="1094386"/>
            <a:ext cx="1031620" cy="1031620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5FF01BF-8640-5C19-BF34-BE691E5CEAB0}"/>
              </a:ext>
            </a:extLst>
          </p:cNvPr>
          <p:cNvSpPr/>
          <p:nvPr/>
        </p:nvSpPr>
        <p:spPr>
          <a:xfrm>
            <a:off x="7033838" y="1230887"/>
            <a:ext cx="2038997" cy="174239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glow rad="127000">
              <a:srgbClr val="173276">
                <a:alpha val="3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D47A1">
                  <a:lumMod val="7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FA28372-DE0E-9966-C5DF-BD3DD4F16813}"/>
              </a:ext>
            </a:extLst>
          </p:cNvPr>
          <p:cNvSpPr txBox="1"/>
          <p:nvPr/>
        </p:nvSpPr>
        <p:spPr>
          <a:xfrm>
            <a:off x="7027945" y="1880004"/>
            <a:ext cx="20389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mn-MN" sz="105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  <a:sym typeface="Arial"/>
              </a:rPr>
              <a:t>Нийслэлийн хөгжлийн 2025 оны төлөвлөгөөг хэрэгжүүлэх төсөл, арга хэмжээний зардал</a:t>
            </a:r>
            <a:endParaRPr kumimoji="0" lang="en-US" sz="1050" i="0" u="none" strike="noStrike" kern="1200" cap="none" spc="0" normalizeH="0" baseline="0" noProof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1097EAE-E3A1-5EBC-8DC4-7218CD3BB3A0}"/>
              </a:ext>
            </a:extLst>
          </p:cNvPr>
          <p:cNvSpPr txBox="1"/>
          <p:nvPr/>
        </p:nvSpPr>
        <p:spPr>
          <a:xfrm>
            <a:off x="7051695" y="2564209"/>
            <a:ext cx="1961571" cy="400110"/>
          </a:xfrm>
          <a:prstGeom prst="rect">
            <a:avLst/>
          </a:prstGeom>
          <a:noFill/>
          <a:effectLst/>
        </p:spPr>
        <p:txBody>
          <a:bodyPr wrap="square" lIns="91440" tIns="45720" rIns="91440" bIns="45720" anchor="t">
            <a:spAutoFit/>
          </a:bodyPr>
          <a:lstStyle/>
          <a:p>
            <a:pPr algn="ctr" defTabSz="914413">
              <a:defRPr/>
            </a:pPr>
            <a:r>
              <a:rPr lang="en-US" sz="2000" b="1" kern="0">
                <a:solidFill>
                  <a:schemeClr val="bg1"/>
                </a:solidFill>
                <a:highlight>
                  <a:srgbClr val="FD7702"/>
                </a:highlight>
                <a:latin typeface="Montserrat" panose="00000500000000000000" pitchFamily="2" charset="0"/>
                <a:ea typeface="Roboto Condensed"/>
                <a:cs typeface="Arial" panose="020B0604020202020204" pitchFamily="34" charset="0"/>
                <a:sym typeface="Arial"/>
              </a:rPr>
              <a:t>+20.1</a:t>
            </a:r>
            <a:endParaRPr lang="mn-MN" sz="2000" b="1" kern="0">
              <a:solidFill>
                <a:schemeClr val="bg1"/>
              </a:solidFill>
              <a:highlight>
                <a:srgbClr val="FD7702"/>
              </a:highlight>
              <a:latin typeface="Montserrat" panose="00000500000000000000" pitchFamily="2" charset="0"/>
              <a:ea typeface="Roboto Condensed"/>
              <a:cs typeface="Arial" panose="020B0604020202020204" pitchFamily="34" charset="0"/>
              <a:sym typeface="Arial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B470D29A-935A-90D1-845B-7DE258EB7500}"/>
              </a:ext>
            </a:extLst>
          </p:cNvPr>
          <p:cNvSpPr/>
          <p:nvPr/>
        </p:nvSpPr>
        <p:spPr>
          <a:xfrm>
            <a:off x="715405" y="3021891"/>
            <a:ext cx="2033126" cy="192039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glow rad="127000">
              <a:srgbClr val="173276">
                <a:alpha val="3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D47A1">
                  <a:lumMod val="7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8B41BDD-604F-6C27-3F29-8566AACF53FB}"/>
              </a:ext>
            </a:extLst>
          </p:cNvPr>
          <p:cNvSpPr txBox="1"/>
          <p:nvPr/>
        </p:nvSpPr>
        <p:spPr>
          <a:xfrm>
            <a:off x="594823" y="3756026"/>
            <a:ext cx="22422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mn-MN" sz="105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  <a:sym typeface="Arial"/>
              </a:rPr>
              <a:t>Сургууль, цэцэрлэгийн хүртээмжийг нэмэгдүүлэх хүрээнд хэрэгжүүлэх арга хэмжээний зардал</a:t>
            </a:r>
            <a:endParaRPr kumimoji="0" lang="en-US" sz="1050" i="0" u="none" strike="noStrike" kern="1200" cap="none" spc="0" normalizeH="0" baseline="0" noProof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7756340-4863-7060-A06D-4B3CD0088B0D}"/>
              </a:ext>
            </a:extLst>
          </p:cNvPr>
          <p:cNvSpPr txBox="1"/>
          <p:nvPr/>
        </p:nvSpPr>
        <p:spPr>
          <a:xfrm>
            <a:off x="751182" y="4511307"/>
            <a:ext cx="1961571" cy="400110"/>
          </a:xfrm>
          <a:prstGeom prst="rect">
            <a:avLst/>
          </a:prstGeom>
          <a:noFill/>
          <a:effectLst/>
        </p:spPr>
        <p:txBody>
          <a:bodyPr wrap="square" lIns="91440" tIns="45720" rIns="91440" bIns="45720" anchor="t">
            <a:spAutoFit/>
          </a:bodyPr>
          <a:lstStyle/>
          <a:p>
            <a:pPr algn="ctr" defTabSz="914413">
              <a:defRPr/>
            </a:pPr>
            <a:r>
              <a:rPr lang="en-US" sz="2000" b="1" kern="0">
                <a:solidFill>
                  <a:schemeClr val="bg1"/>
                </a:solidFill>
                <a:highlight>
                  <a:srgbClr val="FD7702"/>
                </a:highlight>
                <a:latin typeface="Montserrat" panose="00000500000000000000" pitchFamily="2" charset="0"/>
                <a:ea typeface="Roboto Condensed"/>
                <a:cs typeface="Arial" panose="020B0604020202020204" pitchFamily="34" charset="0"/>
                <a:sym typeface="Arial"/>
              </a:rPr>
              <a:t>+13.0</a:t>
            </a:r>
            <a:endParaRPr lang="en-US" sz="2000" b="1" kern="0">
              <a:solidFill>
                <a:schemeClr val="bg1"/>
              </a:solidFill>
              <a:highlight>
                <a:srgbClr val="FD7702"/>
              </a:highlight>
              <a:latin typeface="Montserrat" panose="00000500000000000000" pitchFamily="2" charset="0"/>
              <a:ea typeface="Roboto Condensed"/>
              <a:cs typeface="Arial" panose="020B0604020202020204" pitchFamily="34" charset="0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EB1865B6-A8F4-3513-94D6-83E88F6E4C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911" y="3086772"/>
            <a:ext cx="668557" cy="668557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4576F527-4165-9810-C233-D27C77C1A596}"/>
              </a:ext>
            </a:extLst>
          </p:cNvPr>
          <p:cNvSpPr txBox="1"/>
          <p:nvPr/>
        </p:nvSpPr>
        <p:spPr>
          <a:xfrm>
            <a:off x="2832438" y="4507846"/>
            <a:ext cx="1961571" cy="400110"/>
          </a:xfrm>
          <a:prstGeom prst="rect">
            <a:avLst/>
          </a:prstGeom>
          <a:noFill/>
          <a:effectLst/>
        </p:spPr>
        <p:txBody>
          <a:bodyPr wrap="square" lIns="91440" tIns="45720" rIns="91440" bIns="45720" anchor="t">
            <a:spAutoFit/>
          </a:bodyPr>
          <a:lstStyle/>
          <a:p>
            <a:pPr algn="ctr" defTabSz="914413">
              <a:defRPr/>
            </a:pPr>
            <a:r>
              <a:rPr lang="en-US" sz="2000" b="1" kern="0">
                <a:solidFill>
                  <a:schemeClr val="bg1"/>
                </a:solidFill>
                <a:highlight>
                  <a:srgbClr val="FD7702"/>
                </a:highlight>
                <a:latin typeface="Montserrat" panose="00000500000000000000" pitchFamily="2" charset="0"/>
                <a:ea typeface="Roboto Condensed"/>
                <a:cs typeface="Arial" panose="020B0604020202020204" pitchFamily="34" charset="0"/>
                <a:sym typeface="Arial"/>
              </a:rPr>
              <a:t>+3.8</a:t>
            </a:r>
            <a:endParaRPr lang="en-US" sz="2000" b="1" kern="0">
              <a:solidFill>
                <a:schemeClr val="bg1"/>
              </a:solidFill>
              <a:highlight>
                <a:srgbClr val="FD7702"/>
              </a:highlight>
              <a:latin typeface="Montserrat" panose="00000500000000000000" pitchFamily="2" charset="0"/>
              <a:ea typeface="Roboto Condensed"/>
              <a:cs typeface="Arial" panose="020B0604020202020204" pitchFamily="34" charset="0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DD10933C-B0DF-9A10-E341-A9EDA1E72044}"/>
              </a:ext>
            </a:extLst>
          </p:cNvPr>
          <p:cNvSpPr/>
          <p:nvPr/>
        </p:nvSpPr>
        <p:spPr>
          <a:xfrm>
            <a:off x="9202760" y="1223997"/>
            <a:ext cx="2726302" cy="373045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glow rad="254000">
              <a:srgbClr val="002060">
                <a:alpha val="1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25759">
              <a:buClr>
                <a:srgbClr val="000000"/>
              </a:buClr>
              <a:defRPr/>
            </a:pPr>
            <a:endParaRPr lang="en-US" sz="1111" kern="0">
              <a:solidFill>
                <a:srgbClr val="0D47A1">
                  <a:lumMod val="75000"/>
                </a:srgbClr>
              </a:solidFill>
              <a:latin typeface="Montserrat" panose="000005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6198D41-B40C-04E8-61B0-C0827D4EA322}"/>
              </a:ext>
            </a:extLst>
          </p:cNvPr>
          <p:cNvSpPr/>
          <p:nvPr/>
        </p:nvSpPr>
        <p:spPr>
          <a:xfrm>
            <a:off x="7032241" y="3026027"/>
            <a:ext cx="2033126" cy="191572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glow rad="127000">
              <a:srgbClr val="173276">
                <a:alpha val="3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D47A1">
                  <a:lumMod val="7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382DAAC-B933-E216-B42A-7116DCA2E452}"/>
              </a:ext>
            </a:extLst>
          </p:cNvPr>
          <p:cNvSpPr txBox="1"/>
          <p:nvPr/>
        </p:nvSpPr>
        <p:spPr>
          <a:xfrm>
            <a:off x="7045971" y="3783984"/>
            <a:ext cx="203899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mn-MN" sz="105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  <a:sym typeface="Arial"/>
              </a:rPr>
              <a:t>Нийслэлийн харьяа 28 байгууллагын үйл ажиллагааны зардал</a:t>
            </a:r>
            <a:endParaRPr kumimoji="0" lang="en-US" sz="1050" i="0" u="none" strike="noStrike" kern="1200" cap="none" spc="0" normalizeH="0" baseline="0" noProof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7E0AFCD-715C-B6B3-02D7-794435E8A4D8}"/>
              </a:ext>
            </a:extLst>
          </p:cNvPr>
          <p:cNvSpPr txBox="1"/>
          <p:nvPr/>
        </p:nvSpPr>
        <p:spPr>
          <a:xfrm>
            <a:off x="7045622" y="4349637"/>
            <a:ext cx="1961571" cy="400110"/>
          </a:xfrm>
          <a:prstGeom prst="rect">
            <a:avLst/>
          </a:prstGeom>
          <a:noFill/>
          <a:effectLst/>
        </p:spPr>
        <p:txBody>
          <a:bodyPr wrap="square" lIns="91440" tIns="45720" rIns="91440" bIns="45720" anchor="t">
            <a:spAutoFit/>
          </a:bodyPr>
          <a:lstStyle/>
          <a:p>
            <a:pPr algn="ctr" defTabSz="914413">
              <a:defRPr/>
            </a:pPr>
            <a:r>
              <a:rPr lang="en-US" sz="2000" b="1" kern="0">
                <a:solidFill>
                  <a:schemeClr val="bg1"/>
                </a:solidFill>
                <a:highlight>
                  <a:srgbClr val="FD7702"/>
                </a:highlight>
                <a:latin typeface="Montserrat" panose="00000500000000000000" pitchFamily="2" charset="0"/>
                <a:ea typeface="Roboto Condensed"/>
                <a:cs typeface="Arial" panose="020B0604020202020204" pitchFamily="34" charset="0"/>
                <a:sym typeface="Arial"/>
              </a:rPr>
              <a:t>+6.4</a:t>
            </a:r>
            <a:endParaRPr lang="en-US" sz="2000" b="1" kern="0">
              <a:solidFill>
                <a:schemeClr val="bg1"/>
              </a:solidFill>
              <a:highlight>
                <a:srgbClr val="FD7702"/>
              </a:highlight>
              <a:latin typeface="Montserrat" panose="00000500000000000000" pitchFamily="2" charset="0"/>
              <a:ea typeface="Roboto Condensed"/>
              <a:cs typeface="Arial" panose="020B0604020202020204" pitchFamily="34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7B191416-352D-01EE-5EDE-7B291815D18E}"/>
              </a:ext>
            </a:extLst>
          </p:cNvPr>
          <p:cNvSpPr/>
          <p:nvPr/>
        </p:nvSpPr>
        <p:spPr>
          <a:xfrm>
            <a:off x="698359" y="5001254"/>
            <a:ext cx="2033126" cy="171704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glow rad="127000">
              <a:srgbClr val="173276">
                <a:alpha val="3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D47A1">
                  <a:lumMod val="7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456910E-C91E-AE58-BC57-D2695F99072F}"/>
              </a:ext>
            </a:extLst>
          </p:cNvPr>
          <p:cNvSpPr txBox="1"/>
          <p:nvPr/>
        </p:nvSpPr>
        <p:spPr>
          <a:xfrm>
            <a:off x="712915" y="5726221"/>
            <a:ext cx="203899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mn-MN" sz="105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  <a:sym typeface="Arial"/>
              </a:rPr>
              <a:t>Шинээр байгуулагдсан 4 байгууллагын үйл ажиллагааны зардал</a:t>
            </a:r>
            <a:endParaRPr kumimoji="0" lang="en-US" sz="1050" i="0" u="none" strike="noStrike" kern="1200" cap="none" spc="0" normalizeH="0" baseline="0" noProof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9AB3822-A005-A6DD-E82C-48B74912BABC}"/>
              </a:ext>
            </a:extLst>
          </p:cNvPr>
          <p:cNvSpPr txBox="1"/>
          <p:nvPr/>
        </p:nvSpPr>
        <p:spPr>
          <a:xfrm>
            <a:off x="698359" y="6363247"/>
            <a:ext cx="1961571" cy="400110"/>
          </a:xfrm>
          <a:prstGeom prst="rect">
            <a:avLst/>
          </a:prstGeom>
          <a:noFill/>
          <a:effectLst/>
        </p:spPr>
        <p:txBody>
          <a:bodyPr wrap="square" lIns="91440" tIns="45720" rIns="91440" bIns="45720" anchor="t">
            <a:spAutoFit/>
          </a:bodyPr>
          <a:lstStyle/>
          <a:p>
            <a:pPr algn="ctr" defTabSz="914413">
              <a:defRPr/>
            </a:pPr>
            <a:r>
              <a:rPr lang="en-US" sz="2000" b="1" kern="0">
                <a:solidFill>
                  <a:schemeClr val="bg1"/>
                </a:solidFill>
                <a:highlight>
                  <a:srgbClr val="FD7702"/>
                </a:highlight>
                <a:latin typeface="Montserrat" panose="00000500000000000000" pitchFamily="2" charset="0"/>
                <a:ea typeface="Roboto Condensed"/>
                <a:cs typeface="Arial" panose="020B0604020202020204" pitchFamily="34" charset="0"/>
                <a:sym typeface="Arial"/>
              </a:rPr>
              <a:t>+7.6</a:t>
            </a:r>
            <a:endParaRPr lang="en-US" sz="2000" b="1" kern="0">
              <a:solidFill>
                <a:schemeClr val="bg1"/>
              </a:solidFill>
              <a:highlight>
                <a:srgbClr val="FD7702"/>
              </a:highlight>
              <a:latin typeface="Montserrat" panose="00000500000000000000" pitchFamily="2" charset="0"/>
              <a:ea typeface="Roboto Condensed"/>
              <a:cs typeface="Arial" panose="020B0604020202020204" pitchFamily="34" charset="0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D2231185-B766-C858-D3FB-780D8EF5F78B}"/>
              </a:ext>
            </a:extLst>
          </p:cNvPr>
          <p:cNvSpPr/>
          <p:nvPr/>
        </p:nvSpPr>
        <p:spPr>
          <a:xfrm>
            <a:off x="2803928" y="5001254"/>
            <a:ext cx="2033126" cy="171704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glow rad="127000">
              <a:srgbClr val="173276">
                <a:alpha val="3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D47A1">
                  <a:lumMod val="7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B440C1C-CE8D-8B47-55F6-54B3A36F5DC7}"/>
              </a:ext>
            </a:extLst>
          </p:cNvPr>
          <p:cNvSpPr txBox="1"/>
          <p:nvPr/>
        </p:nvSpPr>
        <p:spPr>
          <a:xfrm>
            <a:off x="2638892" y="5578424"/>
            <a:ext cx="23157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mn-MN" sz="105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  <a:sym typeface="Arial"/>
              </a:rPr>
              <a:t>Нийтийн тээврийн үйлчилгээний орлого төвлөрүүлэлтийн системийн гэрээний дагуу өр төлбөр </a:t>
            </a:r>
            <a:endParaRPr kumimoji="0" lang="en-US" sz="105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4F90160-8A11-1F1D-D505-5276288B085E}"/>
              </a:ext>
            </a:extLst>
          </p:cNvPr>
          <p:cNvSpPr txBox="1"/>
          <p:nvPr/>
        </p:nvSpPr>
        <p:spPr>
          <a:xfrm>
            <a:off x="2803928" y="6363247"/>
            <a:ext cx="1961571" cy="400110"/>
          </a:xfrm>
          <a:prstGeom prst="rect">
            <a:avLst/>
          </a:prstGeom>
          <a:noFill/>
          <a:effectLst/>
        </p:spPr>
        <p:txBody>
          <a:bodyPr wrap="square" lIns="91440" tIns="45720" rIns="91440" bIns="45720" anchor="t">
            <a:spAutoFit/>
          </a:bodyPr>
          <a:lstStyle/>
          <a:p>
            <a:pPr algn="ctr" defTabSz="914413">
              <a:defRPr/>
            </a:pPr>
            <a:r>
              <a:rPr lang="en-US" sz="2000" b="1" kern="0" dirty="0">
                <a:solidFill>
                  <a:schemeClr val="bg1"/>
                </a:solidFill>
                <a:highlight>
                  <a:srgbClr val="FD7702"/>
                </a:highlight>
                <a:latin typeface="Montserrat" panose="00000500000000000000" pitchFamily="2" charset="0"/>
                <a:ea typeface="Roboto Condensed"/>
                <a:cs typeface="Arial" panose="020B0604020202020204" pitchFamily="34" charset="0"/>
                <a:sym typeface="Arial"/>
              </a:rPr>
              <a:t>+8.8</a:t>
            </a:r>
            <a:endParaRPr lang="en-US" sz="2000" b="1" kern="0" dirty="0">
              <a:solidFill>
                <a:schemeClr val="bg1"/>
              </a:solidFill>
              <a:highlight>
                <a:srgbClr val="FD7702"/>
              </a:highlight>
              <a:latin typeface="Montserrat" panose="00000500000000000000" pitchFamily="2" charset="0"/>
              <a:ea typeface="Roboto Condensed"/>
              <a:cs typeface="Arial" panose="020B0604020202020204" pitchFamily="34" charset="0"/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35D6256E-1B1A-275B-FB71-398D3A1D9E2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562" y="5017443"/>
            <a:ext cx="614680" cy="669727"/>
          </a:xfrm>
          <a:prstGeom prst="rect">
            <a:avLst/>
          </a:prstGeom>
        </p:spPr>
      </p:pic>
      <p:pic>
        <p:nvPicPr>
          <p:cNvPr id="47" name="Picture 46" descr="A person climbing up a staircase&#10;&#10;AI-generated content may be incorrect.">
            <a:extLst>
              <a:ext uri="{FF2B5EF4-FFF2-40B4-BE49-F238E27FC236}">
                <a16:creationId xmlns:a16="http://schemas.microsoft.com/office/drawing/2014/main" id="{A3E2286F-B3E7-3849-985D-FA87679D7F2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390" y="1265124"/>
            <a:ext cx="660005" cy="660005"/>
          </a:xfrm>
          <a:prstGeom prst="rect">
            <a:avLst/>
          </a:prstGeom>
        </p:spPr>
      </p:pic>
      <p:pic>
        <p:nvPicPr>
          <p:cNvPr id="49" name="Picture 48" descr="A white and grey logo&#10;&#10;AI-generated content may be incorrect.">
            <a:extLst>
              <a:ext uri="{FF2B5EF4-FFF2-40B4-BE49-F238E27FC236}">
                <a16:creationId xmlns:a16="http://schemas.microsoft.com/office/drawing/2014/main" id="{D40DE1D5-AE0E-D837-4FAB-AE5BC6C5F72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061" y="3077017"/>
            <a:ext cx="750764" cy="750764"/>
          </a:xfrm>
          <a:prstGeom prst="rect">
            <a:avLst/>
          </a:prstGeom>
        </p:spPr>
      </p:pic>
      <p:pic>
        <p:nvPicPr>
          <p:cNvPr id="50" name="Picture 49" descr="A white and grey logo&#10;&#10;AI-generated content may be incorrect.">
            <a:extLst>
              <a:ext uri="{FF2B5EF4-FFF2-40B4-BE49-F238E27FC236}">
                <a16:creationId xmlns:a16="http://schemas.microsoft.com/office/drawing/2014/main" id="{32BE639B-11A7-7BCA-ABAC-61F70571AFD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187" y="5017443"/>
            <a:ext cx="750764" cy="750764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9120A070-9257-D83F-EE62-4B0EB81AA95B}"/>
              </a:ext>
            </a:extLst>
          </p:cNvPr>
          <p:cNvSpPr txBox="1"/>
          <p:nvPr/>
        </p:nvSpPr>
        <p:spPr>
          <a:xfrm>
            <a:off x="10499256" y="1763706"/>
            <a:ext cx="1567199" cy="52322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defTabSz="362880"/>
            <a:r>
              <a:rPr lang="en-US" sz="2800" b="1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1,408.9</a:t>
            </a:r>
            <a:endParaRPr lang="en-MN" sz="2800" b="1">
              <a:solidFill>
                <a:schemeClr val="accent6">
                  <a:lumMod val="75000"/>
                </a:schemeClr>
              </a:solidFill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3E81431-A792-5CD1-46E2-A00183775E02}"/>
              </a:ext>
            </a:extLst>
          </p:cNvPr>
          <p:cNvSpPr txBox="1"/>
          <p:nvPr/>
        </p:nvSpPr>
        <p:spPr>
          <a:xfrm>
            <a:off x="8832455" y="1799959"/>
            <a:ext cx="170155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362880"/>
            <a:r>
              <a:rPr lang="mn-MN" sz="1400" b="1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ТӨСВИЙН УРСГАЛ ЗАРДАЛ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F780BA50-CDC0-725A-BB54-BE4C1DCC673B}"/>
              </a:ext>
            </a:extLst>
          </p:cNvPr>
          <p:cNvCxnSpPr>
            <a:cxnSpLocks/>
          </p:cNvCxnSpPr>
          <p:nvPr/>
        </p:nvCxnSpPr>
        <p:spPr>
          <a:xfrm flipV="1">
            <a:off x="10505116" y="1904526"/>
            <a:ext cx="0" cy="298077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CF156791-2007-2799-2FF9-E8F324D1D68F}"/>
              </a:ext>
            </a:extLst>
          </p:cNvPr>
          <p:cNvSpPr txBox="1"/>
          <p:nvPr/>
        </p:nvSpPr>
        <p:spPr>
          <a:xfrm>
            <a:off x="10505416" y="2644458"/>
            <a:ext cx="1358891" cy="52322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defTabSz="362880"/>
            <a:r>
              <a:rPr lang="mn-MN" sz="280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895.9 </a:t>
            </a:r>
            <a:endParaRPr lang="en-MN" sz="2800">
              <a:solidFill>
                <a:schemeClr val="accent6">
                  <a:lumMod val="75000"/>
                </a:schemeClr>
              </a:solidFill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DCE40C6-2DB3-CA68-863F-5C65819CD18F}"/>
              </a:ext>
            </a:extLst>
          </p:cNvPr>
          <p:cNvSpPr txBox="1"/>
          <p:nvPr/>
        </p:nvSpPr>
        <p:spPr>
          <a:xfrm>
            <a:off x="8867754" y="2703571"/>
            <a:ext cx="166234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362880"/>
            <a:r>
              <a:rPr lang="mn-MN" sz="140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ХОТЫН ТӨСВИЙН УРСГАЛ ЗАРДАЛ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D516AFDD-7887-8718-8952-7EBD84222715}"/>
              </a:ext>
            </a:extLst>
          </p:cNvPr>
          <p:cNvCxnSpPr>
            <a:cxnSpLocks/>
          </p:cNvCxnSpPr>
          <p:nvPr/>
        </p:nvCxnSpPr>
        <p:spPr>
          <a:xfrm flipV="1">
            <a:off x="10511276" y="2815758"/>
            <a:ext cx="0" cy="298077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AF6AC0B5-D599-5F73-3EAC-E43A1BB8AF25}"/>
              </a:ext>
            </a:extLst>
          </p:cNvPr>
          <p:cNvSpPr txBox="1"/>
          <p:nvPr/>
        </p:nvSpPr>
        <p:spPr>
          <a:xfrm>
            <a:off x="10514020" y="3042720"/>
            <a:ext cx="1452809" cy="338554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defTabSz="362880"/>
            <a:r>
              <a:rPr lang="en-US" sz="1600"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63.6%</a:t>
            </a:r>
            <a:endParaRPr lang="en-MN" sz="1600"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4E6394B-177D-02F9-487C-6119BF056786}"/>
              </a:ext>
            </a:extLst>
          </p:cNvPr>
          <p:cNvSpPr txBox="1"/>
          <p:nvPr/>
        </p:nvSpPr>
        <p:spPr>
          <a:xfrm>
            <a:off x="10505416" y="3778649"/>
            <a:ext cx="1358891" cy="52322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defTabSz="362880"/>
            <a:r>
              <a:rPr lang="en-US" sz="280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513.0</a:t>
            </a:r>
            <a:endParaRPr lang="en-MN" sz="2800">
              <a:solidFill>
                <a:schemeClr val="accent6">
                  <a:lumMod val="75000"/>
                </a:schemeClr>
              </a:solidFill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9A029A9-BD00-5100-323E-4D07DCE8F519}"/>
              </a:ext>
            </a:extLst>
          </p:cNvPr>
          <p:cNvSpPr txBox="1"/>
          <p:nvPr/>
        </p:nvSpPr>
        <p:spPr>
          <a:xfrm>
            <a:off x="8867754" y="3868242"/>
            <a:ext cx="166234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362880"/>
            <a:r>
              <a:rPr lang="mn-MN" sz="140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ДҮҮРГИЙН УРСГАЛ ЗАРДАЛ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73756F9C-DE4C-189F-007B-357C37B05594}"/>
              </a:ext>
            </a:extLst>
          </p:cNvPr>
          <p:cNvCxnSpPr>
            <a:cxnSpLocks/>
          </p:cNvCxnSpPr>
          <p:nvPr/>
        </p:nvCxnSpPr>
        <p:spPr>
          <a:xfrm flipV="1">
            <a:off x="10511276" y="3972809"/>
            <a:ext cx="0" cy="298077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006C4C66-B040-BE1F-C832-75241D42966D}"/>
              </a:ext>
            </a:extLst>
          </p:cNvPr>
          <p:cNvSpPr txBox="1"/>
          <p:nvPr/>
        </p:nvSpPr>
        <p:spPr>
          <a:xfrm>
            <a:off x="10514020" y="4176911"/>
            <a:ext cx="1452809" cy="338554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defTabSz="362880"/>
            <a:r>
              <a:rPr lang="mn-MN" sz="1600"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36.</a:t>
            </a:r>
            <a:r>
              <a:rPr lang="en-US" sz="1600"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4%</a:t>
            </a:r>
            <a:endParaRPr lang="en-MN" sz="1600"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2A8D9D0-6CE0-FD97-5C8F-0604898595FB}"/>
              </a:ext>
            </a:extLst>
          </p:cNvPr>
          <p:cNvSpPr/>
          <p:nvPr/>
        </p:nvSpPr>
        <p:spPr>
          <a:xfrm>
            <a:off x="4942425" y="5027074"/>
            <a:ext cx="2033126" cy="171704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glow rad="127000">
              <a:srgbClr val="173276">
                <a:alpha val="3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D47A1">
                  <a:lumMod val="7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F13B95-C35D-2221-5963-B0A1F4B0B4A5}"/>
              </a:ext>
            </a:extLst>
          </p:cNvPr>
          <p:cNvSpPr txBox="1"/>
          <p:nvPr/>
        </p:nvSpPr>
        <p:spPr>
          <a:xfrm>
            <a:off x="4783876" y="5683770"/>
            <a:ext cx="231571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mn-MN" sz="105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  <a:sym typeface="Arial"/>
              </a:rPr>
              <a:t>ОСНААУГ-ын үйл</a:t>
            </a:r>
            <a:r>
              <a:rPr kumimoji="0" lang="en-US" sz="105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mn-MN" sz="105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  <a:sym typeface="Arial"/>
              </a:rPr>
              <a:t>ажиллагааны зардалд</a:t>
            </a:r>
            <a:endParaRPr kumimoji="0" lang="en-US" sz="105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8393D8-3F22-B61C-5D7C-A3F092B6EA95}"/>
              </a:ext>
            </a:extLst>
          </p:cNvPr>
          <p:cNvSpPr txBox="1"/>
          <p:nvPr/>
        </p:nvSpPr>
        <p:spPr>
          <a:xfrm>
            <a:off x="4942425" y="6389067"/>
            <a:ext cx="1961571" cy="400110"/>
          </a:xfrm>
          <a:prstGeom prst="rect">
            <a:avLst/>
          </a:prstGeom>
          <a:noFill/>
          <a:effectLst/>
        </p:spPr>
        <p:txBody>
          <a:bodyPr wrap="square" lIns="91440" tIns="45720" rIns="91440" bIns="45720" anchor="t">
            <a:spAutoFit/>
          </a:bodyPr>
          <a:lstStyle/>
          <a:p>
            <a:pPr algn="ctr" defTabSz="914413">
              <a:defRPr/>
            </a:pPr>
            <a:r>
              <a:rPr lang="en-US" sz="2000" b="1" kern="0">
                <a:solidFill>
                  <a:schemeClr val="bg1"/>
                </a:solidFill>
                <a:highlight>
                  <a:srgbClr val="FD7702"/>
                </a:highlight>
                <a:latin typeface="Montserrat" panose="00000500000000000000" pitchFamily="2" charset="0"/>
                <a:ea typeface="Roboto Condensed"/>
                <a:cs typeface="Arial" panose="020B0604020202020204" pitchFamily="34" charset="0"/>
                <a:sym typeface="Arial"/>
              </a:rPr>
              <a:t>+9.1</a:t>
            </a:r>
            <a:endParaRPr lang="en-US" sz="2000" b="1" kern="0">
              <a:solidFill>
                <a:schemeClr val="bg1"/>
              </a:solidFill>
              <a:highlight>
                <a:srgbClr val="FD7702"/>
              </a:highlight>
              <a:latin typeface="Montserrat" panose="00000500000000000000" pitchFamily="2" charset="0"/>
              <a:ea typeface="Roboto Condensed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F0243B6-2758-0A29-97EB-45B288A202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059" y="5043263"/>
            <a:ext cx="614680" cy="66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201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EE6F5-4DE7-2173-83B9-A2C7554D1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6568A3B-D0BF-91E1-098C-C936AB668073}"/>
              </a:ext>
            </a:extLst>
          </p:cNvPr>
          <p:cNvSpPr txBox="1"/>
          <p:nvPr/>
        </p:nvSpPr>
        <p:spPr>
          <a:xfrm>
            <a:off x="698359" y="238285"/>
            <a:ext cx="12595981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mn-MN" sz="2000" b="1" kern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НИЙСЛЭЛИЙН 202</a:t>
            </a:r>
            <a:r>
              <a:rPr lang="en-US" sz="2000" b="1" kern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5</a:t>
            </a:r>
            <a:r>
              <a:rPr lang="mn-MN" sz="2000" b="1" kern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 ОНЫ ТӨСВИЙН ТОДОТГОЛЫН ТӨСӨЛ</a:t>
            </a:r>
            <a:r>
              <a:rPr lang="en-US" sz="2000" b="1" kern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 -</a:t>
            </a:r>
            <a:r>
              <a:rPr lang="mn-MN" sz="2000" b="1" kern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 </a:t>
            </a:r>
            <a:r>
              <a:rPr lang="mn-MN" sz="2000" b="1" kern="0">
                <a:solidFill>
                  <a:srgbClr val="FD7702"/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ХӨРӨНГИЙН ЗАРДАЛ 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9722047A-C57D-3AB6-99E4-CBED550D1F53}"/>
              </a:ext>
            </a:extLst>
          </p:cNvPr>
          <p:cNvSpPr txBox="1"/>
          <p:nvPr/>
        </p:nvSpPr>
        <p:spPr>
          <a:xfrm>
            <a:off x="9985351" y="639180"/>
            <a:ext cx="16664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mn-MN" sz="1400" i="1" kern="0">
                <a:solidFill>
                  <a:schemeClr val="tx1">
                    <a:lumMod val="50000"/>
                  </a:schemeClr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  <a:sym typeface="Arial"/>
              </a:rPr>
              <a:t>/т</a:t>
            </a:r>
            <a:r>
              <a:rPr kumimoji="0" lang="mn-MN" sz="1400" i="1" strike="noStrike" kern="0" cap="none" spc="0" normalizeH="0" baseline="0" noProof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  <a:sym typeface="Arial"/>
              </a:rPr>
              <a:t>эрбум төгрөг/</a:t>
            </a:r>
            <a:endParaRPr kumimoji="0" lang="en-US" sz="1400" i="1" strike="noStrike" kern="0" cap="none" spc="0" normalizeH="0" baseline="0" noProof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BA8BB78-AC3F-16CF-9779-EC4502D1B7A8}"/>
              </a:ext>
            </a:extLst>
          </p:cNvPr>
          <p:cNvCxnSpPr/>
          <p:nvPr/>
        </p:nvCxnSpPr>
        <p:spPr>
          <a:xfrm>
            <a:off x="810769" y="689454"/>
            <a:ext cx="1560343" cy="0"/>
          </a:xfrm>
          <a:prstGeom prst="line">
            <a:avLst/>
          </a:prstGeom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11F87FD-ADBA-74E3-BC0C-865A8BBF57DB}"/>
              </a:ext>
            </a:extLst>
          </p:cNvPr>
          <p:cNvSpPr/>
          <p:nvPr/>
        </p:nvSpPr>
        <p:spPr>
          <a:xfrm>
            <a:off x="810769" y="1274822"/>
            <a:ext cx="5018838" cy="349353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glow rad="254000">
              <a:srgbClr val="002060">
                <a:alpha val="1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25759">
              <a:buClr>
                <a:srgbClr val="000000"/>
              </a:buClr>
              <a:defRPr/>
            </a:pPr>
            <a:endParaRPr lang="en-US" sz="1050" kern="0">
              <a:solidFill>
                <a:srgbClr val="0D47A1">
                  <a:lumMod val="75000"/>
                </a:srgbClr>
              </a:solidFill>
              <a:latin typeface="Montserrat" panose="000005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ED151C-6318-0646-58B7-23AF62731A80}"/>
              </a:ext>
            </a:extLst>
          </p:cNvPr>
          <p:cNvSpPr txBox="1"/>
          <p:nvPr/>
        </p:nvSpPr>
        <p:spPr>
          <a:xfrm>
            <a:off x="2334140" y="1867777"/>
            <a:ext cx="1037538" cy="369909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defTabSz="362880"/>
            <a:r>
              <a:rPr lang="en-US"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-200.7</a:t>
            </a:r>
            <a:endParaRPr lang="en-MN"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B5A24E-573A-F257-88D2-6EE4BAF7D310}"/>
              </a:ext>
            </a:extLst>
          </p:cNvPr>
          <p:cNvSpPr txBox="1"/>
          <p:nvPr/>
        </p:nvSpPr>
        <p:spPr>
          <a:xfrm>
            <a:off x="871577" y="1916691"/>
            <a:ext cx="1464699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362880"/>
            <a:r>
              <a:rPr lang="mn-MN" sz="1050"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САНХҮҮЖИХ ДҮН</a:t>
            </a:r>
            <a:endParaRPr lang="en-MN" sz="1050"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6E4C747-911A-3A28-F732-E002FE4E389B}"/>
              </a:ext>
            </a:extLst>
          </p:cNvPr>
          <p:cNvCxnSpPr>
            <a:cxnSpLocks/>
          </p:cNvCxnSpPr>
          <p:nvPr/>
        </p:nvCxnSpPr>
        <p:spPr>
          <a:xfrm flipV="1">
            <a:off x="2333148" y="1974274"/>
            <a:ext cx="1475" cy="156033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264A413-0FBC-D8CC-DC37-B87FED8D8D2E}"/>
              </a:ext>
            </a:extLst>
          </p:cNvPr>
          <p:cNvSpPr txBox="1"/>
          <p:nvPr/>
        </p:nvSpPr>
        <p:spPr>
          <a:xfrm>
            <a:off x="3058755" y="2005647"/>
            <a:ext cx="667297" cy="200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62880"/>
            <a:r>
              <a:rPr lang="mn-MN" sz="700"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тб ₮</a:t>
            </a:r>
            <a:endParaRPr lang="en-MN" sz="700"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C95568-5590-39B5-68D0-0FEE9C3C7587}"/>
              </a:ext>
            </a:extLst>
          </p:cNvPr>
          <p:cNvSpPr txBox="1"/>
          <p:nvPr/>
        </p:nvSpPr>
        <p:spPr>
          <a:xfrm>
            <a:off x="905188" y="1406401"/>
            <a:ext cx="4176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60792"/>
            <a:r>
              <a:rPr lang="mn-MN" sz="1200" b="1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ҮНЭТ ЦААСНЫ ХӨРӨНГӨ ОРУУЛАЛТААР ХЭРЭГЖҮҮЛЭХ ТӨСӨЛ, АРГА ХЭМЖЭЭ</a:t>
            </a:r>
            <a:endParaRPr lang="en-US" sz="1200" b="1">
              <a:solidFill>
                <a:schemeClr val="accent6">
                  <a:lumMod val="75000"/>
                </a:schemeClr>
              </a:solidFill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0587EDB-9FA1-D717-3E81-0F4D0BDD8CCD}"/>
              </a:ext>
            </a:extLst>
          </p:cNvPr>
          <p:cNvSpPr txBox="1"/>
          <p:nvPr/>
        </p:nvSpPr>
        <p:spPr>
          <a:xfrm>
            <a:off x="2323086" y="3042931"/>
            <a:ext cx="1037538" cy="369909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defTabSz="362880"/>
            <a:r>
              <a:rPr lang="en-US"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-200.0</a:t>
            </a:r>
            <a:endParaRPr lang="en-MN"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33B10E-CE72-F86A-5497-E43BDB222482}"/>
              </a:ext>
            </a:extLst>
          </p:cNvPr>
          <p:cNvSpPr txBox="1"/>
          <p:nvPr/>
        </p:nvSpPr>
        <p:spPr>
          <a:xfrm>
            <a:off x="860523" y="3091845"/>
            <a:ext cx="1464699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362880"/>
            <a:r>
              <a:rPr lang="mn-MN" sz="1050"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САНХҮҮЖИХ ДҮН</a:t>
            </a:r>
            <a:endParaRPr lang="en-MN" sz="1050"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61FEDCC-F0C4-7D67-F2D5-0D91D3900D20}"/>
              </a:ext>
            </a:extLst>
          </p:cNvPr>
          <p:cNvCxnSpPr>
            <a:cxnSpLocks/>
          </p:cNvCxnSpPr>
          <p:nvPr/>
        </p:nvCxnSpPr>
        <p:spPr>
          <a:xfrm flipV="1">
            <a:off x="2322094" y="3149428"/>
            <a:ext cx="1475" cy="156033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4F043291-94B6-DB32-A53B-20001F9E8F11}"/>
              </a:ext>
            </a:extLst>
          </p:cNvPr>
          <p:cNvSpPr txBox="1"/>
          <p:nvPr/>
        </p:nvSpPr>
        <p:spPr>
          <a:xfrm>
            <a:off x="3062215" y="3180801"/>
            <a:ext cx="667297" cy="200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62880"/>
            <a:r>
              <a:rPr lang="mn-MN" sz="700"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тб ₮</a:t>
            </a:r>
            <a:endParaRPr lang="en-MN" sz="700"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0BADC1A-9304-9BE7-BF58-D2AE7AAA5B8D}"/>
              </a:ext>
            </a:extLst>
          </p:cNvPr>
          <p:cNvSpPr txBox="1"/>
          <p:nvPr/>
        </p:nvSpPr>
        <p:spPr>
          <a:xfrm>
            <a:off x="894134" y="2629681"/>
            <a:ext cx="4197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60792"/>
            <a:r>
              <a:rPr lang="mn-MN" sz="1200" b="1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НИЙСЛЭЛИЙН ТӨСВИЙН ХӨРӨНГӨӨР 2024-2025 ОНД ОН ДАМЖИН САНХҮҮЖИХ</a:t>
            </a:r>
            <a:endParaRPr lang="en-US" sz="1200" b="1">
              <a:solidFill>
                <a:schemeClr val="accent6">
                  <a:lumMod val="75000"/>
                </a:schemeClr>
              </a:solidFill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F3DE8C9-6452-B45F-BC70-3DF05634C297}"/>
              </a:ext>
            </a:extLst>
          </p:cNvPr>
          <p:cNvSpPr txBox="1"/>
          <p:nvPr/>
        </p:nvSpPr>
        <p:spPr>
          <a:xfrm>
            <a:off x="2334140" y="4251729"/>
            <a:ext cx="1037538" cy="369909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defTabSz="362880"/>
            <a:r>
              <a:rPr lang="en-US"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-102.6</a:t>
            </a:r>
            <a:endParaRPr lang="en-MN"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06F796F-B0D8-2DD4-96B1-78E5215EA32F}"/>
              </a:ext>
            </a:extLst>
          </p:cNvPr>
          <p:cNvSpPr txBox="1"/>
          <p:nvPr/>
        </p:nvSpPr>
        <p:spPr>
          <a:xfrm>
            <a:off x="871577" y="4300643"/>
            <a:ext cx="1464699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362880"/>
            <a:r>
              <a:rPr lang="mn-MN" sz="1050"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САНХҮҮЖИХ ДҮН</a:t>
            </a:r>
            <a:endParaRPr lang="en-MN" sz="1050"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2CD9578-93E3-E2AD-ED6F-3A55D8B6A5C7}"/>
              </a:ext>
            </a:extLst>
          </p:cNvPr>
          <p:cNvCxnSpPr>
            <a:cxnSpLocks/>
          </p:cNvCxnSpPr>
          <p:nvPr/>
        </p:nvCxnSpPr>
        <p:spPr>
          <a:xfrm flipV="1">
            <a:off x="2333148" y="4358226"/>
            <a:ext cx="1475" cy="156033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04B5BB3B-A427-FCEC-23BA-3C0CF23BBA13}"/>
              </a:ext>
            </a:extLst>
          </p:cNvPr>
          <p:cNvSpPr txBox="1"/>
          <p:nvPr/>
        </p:nvSpPr>
        <p:spPr>
          <a:xfrm>
            <a:off x="3000699" y="4389599"/>
            <a:ext cx="667297" cy="200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62880"/>
            <a:r>
              <a:rPr lang="mn-MN" sz="700"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тб ₮</a:t>
            </a:r>
            <a:endParaRPr lang="en-MN" sz="700"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4C3E810-B987-ED47-171A-6761DE7B4105}"/>
              </a:ext>
            </a:extLst>
          </p:cNvPr>
          <p:cNvSpPr txBox="1"/>
          <p:nvPr/>
        </p:nvSpPr>
        <p:spPr>
          <a:xfrm>
            <a:off x="905189" y="3870563"/>
            <a:ext cx="4188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60792"/>
            <a:r>
              <a:rPr lang="mn-MN" sz="1200" b="1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НИЙСЛЭЛИЙН ТӨСВИЙН ХӨРӨНГӨӨР 2025 ОНД САНЖҮҮЖИХ</a:t>
            </a:r>
            <a:endParaRPr lang="en-US" sz="1200" b="1">
              <a:solidFill>
                <a:schemeClr val="accent6">
                  <a:lumMod val="75000"/>
                </a:schemeClr>
              </a:solidFill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8DDBAF1E-0AB7-1242-48CE-E1557B784885}"/>
              </a:ext>
            </a:extLst>
          </p:cNvPr>
          <p:cNvSpPr/>
          <p:nvPr/>
        </p:nvSpPr>
        <p:spPr>
          <a:xfrm>
            <a:off x="6552086" y="1274822"/>
            <a:ext cx="5099674" cy="349353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glow rad="254000">
              <a:srgbClr val="002060">
                <a:alpha val="1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25759">
              <a:buClr>
                <a:srgbClr val="000000"/>
              </a:buClr>
              <a:defRPr/>
            </a:pPr>
            <a:endParaRPr lang="en-US" sz="1050" kern="0">
              <a:solidFill>
                <a:srgbClr val="0D47A1">
                  <a:lumMod val="75000"/>
                </a:srgbClr>
              </a:solidFill>
              <a:latin typeface="Montserrat" panose="000005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3BEBF3A-E2CA-8B86-C4CD-E6128AE2DFEA}"/>
              </a:ext>
            </a:extLst>
          </p:cNvPr>
          <p:cNvSpPr txBox="1"/>
          <p:nvPr/>
        </p:nvSpPr>
        <p:spPr>
          <a:xfrm>
            <a:off x="8029163" y="1845150"/>
            <a:ext cx="1037538" cy="369909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defTabSz="362880"/>
            <a:r>
              <a:rPr lang="en-US"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114.7</a:t>
            </a:r>
            <a:endParaRPr lang="en-MN"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0A4AD6B-CABF-3BC2-090F-80850946AEBB}"/>
              </a:ext>
            </a:extLst>
          </p:cNvPr>
          <p:cNvCxnSpPr>
            <a:cxnSpLocks/>
          </p:cNvCxnSpPr>
          <p:nvPr/>
        </p:nvCxnSpPr>
        <p:spPr>
          <a:xfrm flipV="1">
            <a:off x="8028171" y="1951647"/>
            <a:ext cx="1475" cy="156033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52725BC4-0156-32E8-0163-DCACCCB54F3B}"/>
              </a:ext>
            </a:extLst>
          </p:cNvPr>
          <p:cNvSpPr txBox="1"/>
          <p:nvPr/>
        </p:nvSpPr>
        <p:spPr>
          <a:xfrm>
            <a:off x="8575978" y="1957620"/>
            <a:ext cx="667297" cy="200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62880"/>
            <a:r>
              <a:rPr lang="mn-MN" sz="700"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тб ₮</a:t>
            </a:r>
            <a:endParaRPr lang="en-MN" sz="700"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FDAC365-0B99-30F6-AE6D-1AC1AB1C5252}"/>
              </a:ext>
            </a:extLst>
          </p:cNvPr>
          <p:cNvSpPr txBox="1"/>
          <p:nvPr/>
        </p:nvSpPr>
        <p:spPr>
          <a:xfrm>
            <a:off x="6646505" y="1406401"/>
            <a:ext cx="5179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60792"/>
            <a:r>
              <a:rPr lang="ru-RU" sz="1200" b="1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АВТО ЗАМЫН ЗАСВАР ШИНЭЧЛЭЛИЙН АЖИЛ</a:t>
            </a:r>
            <a:r>
              <a:rPr lang="en-US" sz="1200" b="1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, </a:t>
            </a:r>
            <a:r>
              <a:rPr lang="mn-MN" sz="1200" b="1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ГХДТАШНЗОСБИС АЖЛЫН ҮЛДЭГДЭЛ САНХҮҮЖИЛТ</a:t>
            </a:r>
            <a:endParaRPr lang="en-US" sz="1200" b="1">
              <a:solidFill>
                <a:schemeClr val="accent6">
                  <a:lumMod val="75000"/>
                </a:schemeClr>
              </a:solidFill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5E3FBF8-5E77-BB65-6719-2B6D69DD91CD}"/>
              </a:ext>
            </a:extLst>
          </p:cNvPr>
          <p:cNvSpPr txBox="1"/>
          <p:nvPr/>
        </p:nvSpPr>
        <p:spPr>
          <a:xfrm>
            <a:off x="8056209" y="3081130"/>
            <a:ext cx="1037538" cy="369909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defTabSz="362880"/>
            <a:r>
              <a:rPr lang="en-US"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71.0</a:t>
            </a:r>
            <a:endParaRPr lang="en-MN"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1246CA4-B8FC-F088-FBED-5F466FAD2246}"/>
              </a:ext>
            </a:extLst>
          </p:cNvPr>
          <p:cNvSpPr txBox="1"/>
          <p:nvPr/>
        </p:nvSpPr>
        <p:spPr>
          <a:xfrm>
            <a:off x="6593646" y="3130044"/>
            <a:ext cx="1464699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362880"/>
            <a:r>
              <a:rPr lang="mn-MN" sz="1050"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САНХҮҮЖИХ ДҮН</a:t>
            </a:r>
            <a:endParaRPr lang="en-MN" sz="1050"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8FA5EA31-F965-1B0A-95FF-6E1F9AC53830}"/>
              </a:ext>
            </a:extLst>
          </p:cNvPr>
          <p:cNvCxnSpPr>
            <a:cxnSpLocks/>
          </p:cNvCxnSpPr>
          <p:nvPr/>
        </p:nvCxnSpPr>
        <p:spPr>
          <a:xfrm flipV="1">
            <a:off x="8055217" y="3187627"/>
            <a:ext cx="1475" cy="156033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5E562266-B596-EBCF-84B1-548907E86510}"/>
              </a:ext>
            </a:extLst>
          </p:cNvPr>
          <p:cNvSpPr txBox="1"/>
          <p:nvPr/>
        </p:nvSpPr>
        <p:spPr>
          <a:xfrm>
            <a:off x="8503238" y="3206300"/>
            <a:ext cx="667297" cy="200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62880"/>
            <a:r>
              <a:rPr lang="mn-MN" sz="700"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тб ₮</a:t>
            </a:r>
            <a:endParaRPr lang="en-MN" sz="700"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EF3E291-CCF7-3069-B4E6-CAFF18523C10}"/>
              </a:ext>
            </a:extLst>
          </p:cNvPr>
          <p:cNvSpPr txBox="1"/>
          <p:nvPr/>
        </p:nvSpPr>
        <p:spPr>
          <a:xfrm>
            <a:off x="6635451" y="2629681"/>
            <a:ext cx="5190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60792"/>
            <a:r>
              <a:rPr lang="mn-MN" sz="1200" b="1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НИЙСЛЭЛИЙН ТӨСӨВТ ТӨВЛӨРЧ БАЙГАА ТӨСВИЙН ОРЛОГО ТАСАРСНААС ҮҮДЭН ДУТАГДСАН ЭХ ҮҮСВЭР</a:t>
            </a:r>
            <a:endParaRPr lang="en-US" sz="1200" b="1">
              <a:solidFill>
                <a:schemeClr val="accent6">
                  <a:lumMod val="75000"/>
                </a:schemeClr>
              </a:solidFill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D36BE28-0042-6E93-D5E3-E1409DF2C974}"/>
              </a:ext>
            </a:extLst>
          </p:cNvPr>
          <p:cNvSpPr txBox="1"/>
          <p:nvPr/>
        </p:nvSpPr>
        <p:spPr>
          <a:xfrm>
            <a:off x="8060950" y="4094507"/>
            <a:ext cx="1037538" cy="369909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defTabSz="362880"/>
            <a:r>
              <a:rPr lang="en-US"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116.9</a:t>
            </a:r>
            <a:endParaRPr lang="en-MN"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6877B21-E53A-BD34-9B51-763BB3AEACD2}"/>
              </a:ext>
            </a:extLst>
          </p:cNvPr>
          <p:cNvSpPr txBox="1"/>
          <p:nvPr/>
        </p:nvSpPr>
        <p:spPr>
          <a:xfrm>
            <a:off x="6598387" y="4143421"/>
            <a:ext cx="1464699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362880"/>
            <a:r>
              <a:rPr lang="mn-MN" sz="1050"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САНХҮҮЖИХ ДҮН</a:t>
            </a:r>
            <a:endParaRPr lang="en-MN" sz="1050"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6990BD97-8C34-84F0-6EAF-E4AFC31F102F}"/>
              </a:ext>
            </a:extLst>
          </p:cNvPr>
          <p:cNvCxnSpPr>
            <a:cxnSpLocks/>
          </p:cNvCxnSpPr>
          <p:nvPr/>
        </p:nvCxnSpPr>
        <p:spPr>
          <a:xfrm flipV="1">
            <a:off x="8059958" y="4201004"/>
            <a:ext cx="1475" cy="156033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AFFBAEAF-4B1E-39AD-F361-218ADCAB3460}"/>
              </a:ext>
            </a:extLst>
          </p:cNvPr>
          <p:cNvSpPr txBox="1"/>
          <p:nvPr/>
        </p:nvSpPr>
        <p:spPr>
          <a:xfrm>
            <a:off x="8575109" y="4232377"/>
            <a:ext cx="667297" cy="200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62880"/>
            <a:r>
              <a:rPr lang="mn-MN" sz="700"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тб ₮</a:t>
            </a:r>
            <a:endParaRPr lang="en-MN" sz="700"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885D922-CA02-956F-AE10-4120EE648818}"/>
              </a:ext>
            </a:extLst>
          </p:cNvPr>
          <p:cNvSpPr txBox="1"/>
          <p:nvPr/>
        </p:nvSpPr>
        <p:spPr>
          <a:xfrm>
            <a:off x="6646505" y="3870563"/>
            <a:ext cx="50052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60792"/>
            <a:r>
              <a:rPr lang="mn-MN" sz="1200" b="1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ШИНЭЭР ХЭРЭГЖИХ </a:t>
            </a:r>
            <a:r>
              <a:rPr lang="en-US" sz="1200" b="1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33 </a:t>
            </a:r>
            <a:r>
              <a:rPr lang="mn-MN" sz="1200" b="1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ТӨСӨЛ, АРГА ХЭМЖЭЭ</a:t>
            </a:r>
            <a:endParaRPr lang="en-US" sz="1200" b="1">
              <a:solidFill>
                <a:schemeClr val="accent6">
                  <a:lumMod val="75000"/>
                </a:schemeClr>
              </a:solidFill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4EE6728-C36A-C3D1-CA2E-6FCC3077B099}"/>
              </a:ext>
            </a:extLst>
          </p:cNvPr>
          <p:cNvSpPr txBox="1"/>
          <p:nvPr/>
        </p:nvSpPr>
        <p:spPr>
          <a:xfrm>
            <a:off x="6598387" y="1910651"/>
            <a:ext cx="1464699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362880"/>
            <a:r>
              <a:rPr lang="mn-MN" sz="1050">
                <a:latin typeface="Montserrat" panose="00000500000000000000" pitchFamily="2" charset="0"/>
                <a:ea typeface="Open Sans" panose="020B0606030504020204" pitchFamily="34" charset="0"/>
                <a:cs typeface="Arial" panose="020B0604020202020204" pitchFamily="34" charset="0"/>
              </a:rPr>
              <a:t>САНХҮҮЖИХ ДҮН</a:t>
            </a:r>
            <a:endParaRPr lang="en-MN" sz="1050"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041F0F1-878B-1BFF-4744-21304BC790B1}"/>
              </a:ext>
            </a:extLst>
          </p:cNvPr>
          <p:cNvSpPr txBox="1"/>
          <p:nvPr/>
        </p:nvSpPr>
        <p:spPr>
          <a:xfrm>
            <a:off x="871576" y="4885801"/>
            <a:ext cx="107801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n-Mong-CN" sz="1400" i="1"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Arial" panose="020B0604020202020204" pitchFamily="34" charset="0"/>
              </a:rPr>
              <a:t>Мөн нийслэлийн төсвийн хөрөнгө оруулалтаар хэрэгжүүлж буй 6 төсөл, арга хэмжээний магадлалаар батлагдсан төсөвт өртгийг нэмэгдүүлж тусгасан</a:t>
            </a:r>
            <a:endParaRPr lang="en-US" sz="2000" i="1"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855724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24851C8-7B7A-AC31-A52E-8FD483F44762}"/>
              </a:ext>
            </a:extLst>
          </p:cNvPr>
          <p:cNvSpPr txBox="1"/>
          <p:nvPr/>
        </p:nvSpPr>
        <p:spPr>
          <a:xfrm>
            <a:off x="698359" y="238285"/>
            <a:ext cx="8255141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mn-MN" sz="2000" b="1" kern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НИЙСЛЭЛИЙН 202</a:t>
            </a:r>
            <a:r>
              <a:rPr lang="en-US" sz="2000" b="1" kern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5</a:t>
            </a:r>
            <a:r>
              <a:rPr lang="mn-MN" sz="2000" b="1" kern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 ОНЫ ТӨСВИЙН ТОДОТГОЛЫН ТӨСӨЛ</a:t>
            </a:r>
            <a:endParaRPr lang="mn-MN" sz="2000" b="1" kern="0">
              <a:solidFill>
                <a:srgbClr val="FD7702"/>
              </a:solidFill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26EDCAAB-53EC-480F-D387-CD1ECCDB17B2}"/>
              </a:ext>
            </a:extLst>
          </p:cNvPr>
          <p:cNvSpPr txBox="1"/>
          <p:nvPr/>
        </p:nvSpPr>
        <p:spPr>
          <a:xfrm>
            <a:off x="9985351" y="639180"/>
            <a:ext cx="16664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mn-MN" sz="1400" i="1" kern="0">
                <a:solidFill>
                  <a:schemeClr val="tx1">
                    <a:lumMod val="50000"/>
                  </a:schemeClr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  <a:sym typeface="Arial"/>
              </a:rPr>
              <a:t>/т</a:t>
            </a:r>
            <a:r>
              <a:rPr kumimoji="0" lang="mn-MN" sz="1400" i="1" strike="noStrike" kern="0" cap="none" spc="0" normalizeH="0" baseline="0" noProof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  <a:sym typeface="Arial"/>
              </a:rPr>
              <a:t>эрбум төгрөг/</a:t>
            </a:r>
            <a:endParaRPr kumimoji="0" lang="en-US" sz="1400" i="1" strike="noStrike" kern="0" cap="none" spc="0" normalizeH="0" baseline="0" noProof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2BD8146-5ABF-7528-FF39-62ACAE360089}"/>
              </a:ext>
            </a:extLst>
          </p:cNvPr>
          <p:cNvCxnSpPr/>
          <p:nvPr/>
        </p:nvCxnSpPr>
        <p:spPr>
          <a:xfrm>
            <a:off x="810769" y="689454"/>
            <a:ext cx="1560343" cy="0"/>
          </a:xfrm>
          <a:prstGeom prst="line">
            <a:avLst/>
          </a:prstGeom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49392DF1-6280-B7AC-A6AD-BAD30A19E146}"/>
              </a:ext>
            </a:extLst>
          </p:cNvPr>
          <p:cNvSpPr/>
          <p:nvPr/>
        </p:nvSpPr>
        <p:spPr>
          <a:xfrm>
            <a:off x="4705836" y="1186082"/>
            <a:ext cx="3951225" cy="331924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glow rad="127000">
              <a:srgbClr val="173276">
                <a:alpha val="3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D47A1">
                  <a:lumMod val="7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66C90894-7A7B-BBE8-A0E1-6578B160DB2F}"/>
              </a:ext>
            </a:extLst>
          </p:cNvPr>
          <p:cNvSpPr/>
          <p:nvPr/>
        </p:nvSpPr>
        <p:spPr>
          <a:xfrm>
            <a:off x="770193" y="1158505"/>
            <a:ext cx="3749930" cy="340592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glow rad="127000">
              <a:srgbClr val="173276">
                <a:alpha val="3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D47A1">
                  <a:lumMod val="75000"/>
                </a:srgbClr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37F16C8-3905-0183-28EE-91EC77D1B957}"/>
              </a:ext>
            </a:extLst>
          </p:cNvPr>
          <p:cNvSpPr txBox="1"/>
          <p:nvPr/>
        </p:nvSpPr>
        <p:spPr>
          <a:xfrm>
            <a:off x="4901109" y="1412841"/>
            <a:ext cx="37016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n-MN" sz="1200" b="1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ДҮҮРГИЙН ТӨСӨВТ ОЛГОХ САНХҮҮГИЙН ДЭМЖЛЭГ</a:t>
            </a:r>
            <a:endParaRPr lang="en-US" sz="1200" b="1">
              <a:solidFill>
                <a:schemeClr val="accent6">
                  <a:lumMod val="75000"/>
                </a:schemeClr>
              </a:solidFill>
              <a:latin typeface="Montserrat" panose="00000500000000000000" pitchFamily="2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B889B7-0596-4B8B-E48A-C26769BFAB99}"/>
              </a:ext>
            </a:extLst>
          </p:cNvPr>
          <p:cNvSpPr txBox="1"/>
          <p:nvPr/>
        </p:nvSpPr>
        <p:spPr>
          <a:xfrm>
            <a:off x="1008966" y="1412841"/>
            <a:ext cx="35640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n-Mong-CN" sz="1200" b="1">
                <a:solidFill>
                  <a:schemeClr val="accent6">
                    <a:lumMod val="75000"/>
                  </a:schemeClr>
                </a:solidFill>
                <a:effectLst/>
                <a:latin typeface="Montserrat" panose="00000500000000000000" pitchFamily="2" charset="0"/>
                <a:ea typeface="Arial" panose="020B0604020202020204" pitchFamily="34" charset="0"/>
                <a:cs typeface="Arial" panose="020B0604020202020204" pitchFamily="34" charset="0"/>
              </a:rPr>
              <a:t>ДҮҮРГИЙН ТӨСВӨӨС ХОТЫН ТӨСӨВТ ТӨВЛӨРҮҮЛЭХ ОРЛОГО</a:t>
            </a:r>
            <a:endParaRPr lang="en-US" b="1">
              <a:solidFill>
                <a:schemeClr val="accent6">
                  <a:lumMod val="75000"/>
                </a:schemeClr>
              </a:solidFill>
              <a:latin typeface="Montserrat" panose="000005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1E583E-8784-7BA5-83AB-0E2B4B44C6AC}"/>
              </a:ext>
            </a:extLst>
          </p:cNvPr>
          <p:cNvSpPr txBox="1"/>
          <p:nvPr/>
        </p:nvSpPr>
        <p:spPr>
          <a:xfrm>
            <a:off x="2646628" y="2187047"/>
            <a:ext cx="1358891" cy="52322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defTabSz="362880"/>
            <a:r>
              <a:rPr lang="mn-MN" sz="2800">
                <a:solidFill>
                  <a:schemeClr val="tx1">
                    <a:lumMod val="7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1,422.2</a:t>
            </a:r>
            <a:endParaRPr lang="en-MN" sz="2800">
              <a:solidFill>
                <a:schemeClr val="accent6">
                  <a:lumMod val="75000"/>
                </a:schemeClr>
              </a:solidFill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AFFD7BD-572D-0C17-943C-DF7A915DE906}"/>
              </a:ext>
            </a:extLst>
          </p:cNvPr>
          <p:cNvSpPr txBox="1"/>
          <p:nvPr/>
        </p:nvSpPr>
        <p:spPr>
          <a:xfrm>
            <a:off x="1008966" y="2246160"/>
            <a:ext cx="16623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362880"/>
            <a:r>
              <a:rPr lang="mn-MN" sz="1400">
                <a:solidFill>
                  <a:schemeClr val="tx1">
                    <a:lumMod val="7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202</a:t>
            </a:r>
            <a:r>
              <a:rPr lang="en-US" sz="1400">
                <a:solidFill>
                  <a:schemeClr val="tx1">
                    <a:lumMod val="7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5</a:t>
            </a:r>
            <a:r>
              <a:rPr lang="mn-MN" sz="1400">
                <a:solidFill>
                  <a:schemeClr val="tx1">
                    <a:lumMod val="7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 ТОДОТГОЛ</a:t>
            </a:r>
            <a:endParaRPr lang="mn-MN" sz="1400">
              <a:solidFill>
                <a:schemeClr val="accent6">
                  <a:lumMod val="75000"/>
                </a:schemeClr>
              </a:solidFill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64247A4-8B3F-EF9C-760C-A8453AC3C26D}"/>
              </a:ext>
            </a:extLst>
          </p:cNvPr>
          <p:cNvCxnSpPr>
            <a:cxnSpLocks/>
          </p:cNvCxnSpPr>
          <p:nvPr/>
        </p:nvCxnSpPr>
        <p:spPr>
          <a:xfrm flipV="1">
            <a:off x="2652488" y="2358347"/>
            <a:ext cx="0" cy="298077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2154F02-5F4F-BCF4-AC23-5CC0FA4720F6}"/>
              </a:ext>
            </a:extLst>
          </p:cNvPr>
          <p:cNvSpPr txBox="1"/>
          <p:nvPr/>
        </p:nvSpPr>
        <p:spPr>
          <a:xfrm>
            <a:off x="2646628" y="2808392"/>
            <a:ext cx="1358891" cy="52322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defTabSz="362880"/>
            <a:r>
              <a:rPr lang="mn-MN" sz="2800">
                <a:solidFill>
                  <a:schemeClr val="tx1">
                    <a:lumMod val="7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-0.8</a:t>
            </a:r>
            <a:endParaRPr lang="en-MN" sz="2800">
              <a:solidFill>
                <a:schemeClr val="accent6">
                  <a:lumMod val="75000"/>
                </a:schemeClr>
              </a:solidFill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7EBB3B4-2AB8-05B2-92FD-16E5CE2CFB49}"/>
              </a:ext>
            </a:extLst>
          </p:cNvPr>
          <p:cNvSpPr txBox="1"/>
          <p:nvPr/>
        </p:nvSpPr>
        <p:spPr>
          <a:xfrm>
            <a:off x="1008966" y="2867505"/>
            <a:ext cx="166234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362880"/>
            <a:r>
              <a:rPr lang="mn-MN" sz="1400">
                <a:solidFill>
                  <a:schemeClr val="tx1">
                    <a:lumMod val="7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ӨӨРЧЛӨЛТ</a:t>
            </a:r>
            <a:endParaRPr lang="mn-MN" sz="1400">
              <a:solidFill>
                <a:schemeClr val="accent6">
                  <a:lumMod val="75000"/>
                </a:schemeClr>
              </a:solidFill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C36A58F-5EDD-80F7-7F59-1C028B00C3B5}"/>
              </a:ext>
            </a:extLst>
          </p:cNvPr>
          <p:cNvCxnSpPr>
            <a:cxnSpLocks/>
          </p:cNvCxnSpPr>
          <p:nvPr/>
        </p:nvCxnSpPr>
        <p:spPr>
          <a:xfrm flipV="1">
            <a:off x="2652488" y="2979692"/>
            <a:ext cx="0" cy="298077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165603D1-EEDA-4836-39B7-4A288A2CF0C0}"/>
              </a:ext>
            </a:extLst>
          </p:cNvPr>
          <p:cNvSpPr txBox="1"/>
          <p:nvPr/>
        </p:nvSpPr>
        <p:spPr>
          <a:xfrm>
            <a:off x="2646628" y="3421109"/>
            <a:ext cx="1358891" cy="52322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defTabSz="362880"/>
            <a:r>
              <a:rPr lang="mn-MN" sz="2800">
                <a:solidFill>
                  <a:schemeClr val="tx1">
                    <a:lumMod val="7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1,423</a:t>
            </a:r>
            <a:r>
              <a:rPr lang="en-US" sz="2800">
                <a:solidFill>
                  <a:schemeClr val="tx1">
                    <a:lumMod val="7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.0</a:t>
            </a:r>
            <a:endParaRPr lang="en-MN" sz="2800">
              <a:solidFill>
                <a:schemeClr val="accent6">
                  <a:lumMod val="75000"/>
                </a:schemeClr>
              </a:solidFill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DE8D41-0E01-5259-5610-25EF237CA1BC}"/>
              </a:ext>
            </a:extLst>
          </p:cNvPr>
          <p:cNvSpPr txBox="1"/>
          <p:nvPr/>
        </p:nvSpPr>
        <p:spPr>
          <a:xfrm>
            <a:off x="1008966" y="3480222"/>
            <a:ext cx="16623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362880"/>
            <a:r>
              <a:rPr lang="mn-MN" sz="1400">
                <a:solidFill>
                  <a:schemeClr val="tx1">
                    <a:lumMod val="7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202</a:t>
            </a:r>
            <a:r>
              <a:rPr lang="en-US" sz="1400">
                <a:solidFill>
                  <a:schemeClr val="tx1">
                    <a:lumMod val="7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5</a:t>
            </a:r>
            <a:r>
              <a:rPr lang="mn-MN" sz="1400">
                <a:solidFill>
                  <a:schemeClr val="tx1">
                    <a:lumMod val="7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 БАТЛАГДСАН</a:t>
            </a:r>
            <a:endParaRPr lang="mn-MN" sz="1400">
              <a:solidFill>
                <a:schemeClr val="accent6">
                  <a:lumMod val="75000"/>
                </a:schemeClr>
              </a:solidFill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19A7B06-72BD-4223-B2DB-9673FCC5065B}"/>
              </a:ext>
            </a:extLst>
          </p:cNvPr>
          <p:cNvCxnSpPr>
            <a:cxnSpLocks/>
          </p:cNvCxnSpPr>
          <p:nvPr/>
        </p:nvCxnSpPr>
        <p:spPr>
          <a:xfrm flipV="1">
            <a:off x="2652488" y="3592409"/>
            <a:ext cx="0" cy="298077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A255ECF6-FA57-A27A-1162-462425C6BAAE}"/>
              </a:ext>
            </a:extLst>
          </p:cNvPr>
          <p:cNvSpPr txBox="1"/>
          <p:nvPr/>
        </p:nvSpPr>
        <p:spPr>
          <a:xfrm>
            <a:off x="6538771" y="2160868"/>
            <a:ext cx="1358891" cy="52322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defTabSz="362880"/>
            <a:r>
              <a:rPr lang="mn-MN" sz="2800">
                <a:solidFill>
                  <a:schemeClr val="tx1">
                    <a:lumMod val="7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16.4</a:t>
            </a:r>
            <a:endParaRPr lang="en-MN" sz="2800">
              <a:solidFill>
                <a:schemeClr val="accent6">
                  <a:lumMod val="75000"/>
                </a:schemeClr>
              </a:solidFill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2F2E796-96F0-B545-488D-59404EFA4C94}"/>
              </a:ext>
            </a:extLst>
          </p:cNvPr>
          <p:cNvSpPr txBox="1"/>
          <p:nvPr/>
        </p:nvSpPr>
        <p:spPr>
          <a:xfrm>
            <a:off x="4901109" y="2219981"/>
            <a:ext cx="16623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362880"/>
            <a:r>
              <a:rPr lang="mn-MN" sz="1400">
                <a:solidFill>
                  <a:schemeClr val="tx1">
                    <a:lumMod val="7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202</a:t>
            </a:r>
            <a:r>
              <a:rPr lang="en-US" sz="1400">
                <a:solidFill>
                  <a:schemeClr val="tx1">
                    <a:lumMod val="7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5</a:t>
            </a:r>
            <a:r>
              <a:rPr lang="mn-MN" sz="1400">
                <a:solidFill>
                  <a:schemeClr val="tx1">
                    <a:lumMod val="7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 ТОДОТГОЛ</a:t>
            </a:r>
            <a:endParaRPr lang="mn-MN" sz="1400">
              <a:solidFill>
                <a:schemeClr val="accent6">
                  <a:lumMod val="75000"/>
                </a:schemeClr>
              </a:solidFill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98B5034-C7A6-D885-629A-54118B428A69}"/>
              </a:ext>
            </a:extLst>
          </p:cNvPr>
          <p:cNvCxnSpPr>
            <a:cxnSpLocks/>
          </p:cNvCxnSpPr>
          <p:nvPr/>
        </p:nvCxnSpPr>
        <p:spPr>
          <a:xfrm flipV="1">
            <a:off x="6544631" y="2332168"/>
            <a:ext cx="0" cy="298077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E39A1EE5-2369-1647-2B94-79E69243E590}"/>
              </a:ext>
            </a:extLst>
          </p:cNvPr>
          <p:cNvSpPr txBox="1"/>
          <p:nvPr/>
        </p:nvSpPr>
        <p:spPr>
          <a:xfrm>
            <a:off x="6538771" y="2782213"/>
            <a:ext cx="1358891" cy="52322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defTabSz="362880"/>
            <a:r>
              <a:rPr lang="mn-MN" sz="2800">
                <a:solidFill>
                  <a:schemeClr val="tx1">
                    <a:lumMod val="7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+2.3</a:t>
            </a:r>
            <a:endParaRPr lang="en-MN" sz="2800">
              <a:solidFill>
                <a:schemeClr val="accent6">
                  <a:lumMod val="75000"/>
                </a:schemeClr>
              </a:solidFill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FADEFBF-2B38-CB12-2CF1-97823F0BC227}"/>
              </a:ext>
            </a:extLst>
          </p:cNvPr>
          <p:cNvSpPr txBox="1"/>
          <p:nvPr/>
        </p:nvSpPr>
        <p:spPr>
          <a:xfrm>
            <a:off x="4901109" y="2841326"/>
            <a:ext cx="166234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362880"/>
            <a:r>
              <a:rPr lang="mn-MN" sz="1400">
                <a:solidFill>
                  <a:schemeClr val="tx1">
                    <a:lumMod val="7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ӨӨРЧЛӨЛТ</a:t>
            </a:r>
            <a:endParaRPr lang="mn-MN" sz="1400">
              <a:solidFill>
                <a:schemeClr val="accent6">
                  <a:lumMod val="75000"/>
                </a:schemeClr>
              </a:solidFill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C07F02F-FF3A-4B1C-EC64-33868467B3EE}"/>
              </a:ext>
            </a:extLst>
          </p:cNvPr>
          <p:cNvCxnSpPr>
            <a:cxnSpLocks/>
          </p:cNvCxnSpPr>
          <p:nvPr/>
        </p:nvCxnSpPr>
        <p:spPr>
          <a:xfrm flipV="1">
            <a:off x="6544631" y="2953513"/>
            <a:ext cx="0" cy="298077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458C9CCD-4B07-968B-EB39-D4DD9A9382EB}"/>
              </a:ext>
            </a:extLst>
          </p:cNvPr>
          <p:cNvSpPr txBox="1"/>
          <p:nvPr/>
        </p:nvSpPr>
        <p:spPr>
          <a:xfrm>
            <a:off x="6538771" y="3394930"/>
            <a:ext cx="1358891" cy="52322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defTabSz="362880"/>
            <a:r>
              <a:rPr lang="mn-MN" sz="2800">
                <a:solidFill>
                  <a:schemeClr val="tx1">
                    <a:lumMod val="7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14.1</a:t>
            </a:r>
            <a:endParaRPr lang="en-MN" sz="2800">
              <a:solidFill>
                <a:schemeClr val="accent6">
                  <a:lumMod val="75000"/>
                </a:schemeClr>
              </a:solidFill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45ABFD1-E702-5703-70BD-D1AC0DE9FAE0}"/>
              </a:ext>
            </a:extLst>
          </p:cNvPr>
          <p:cNvSpPr txBox="1"/>
          <p:nvPr/>
        </p:nvSpPr>
        <p:spPr>
          <a:xfrm>
            <a:off x="4901109" y="3454043"/>
            <a:ext cx="16623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362880"/>
            <a:r>
              <a:rPr lang="mn-MN" sz="1400">
                <a:solidFill>
                  <a:schemeClr val="tx1">
                    <a:lumMod val="7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202</a:t>
            </a:r>
            <a:r>
              <a:rPr lang="en-US" sz="1400">
                <a:solidFill>
                  <a:schemeClr val="tx1">
                    <a:lumMod val="7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5</a:t>
            </a:r>
            <a:r>
              <a:rPr lang="mn-MN" sz="1400">
                <a:solidFill>
                  <a:schemeClr val="tx1">
                    <a:lumMod val="75000"/>
                  </a:schemeClr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 БАТЛАГДСАН</a:t>
            </a:r>
            <a:endParaRPr lang="mn-MN" sz="1400">
              <a:solidFill>
                <a:schemeClr val="accent6">
                  <a:lumMod val="75000"/>
                </a:schemeClr>
              </a:solidFill>
              <a:latin typeface="Montserrat" panose="00000500000000000000" pitchFamily="2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1C1CDFE-8049-BCF1-EED9-4B712A180A23}"/>
              </a:ext>
            </a:extLst>
          </p:cNvPr>
          <p:cNvCxnSpPr>
            <a:cxnSpLocks/>
          </p:cNvCxnSpPr>
          <p:nvPr/>
        </p:nvCxnSpPr>
        <p:spPr>
          <a:xfrm flipV="1">
            <a:off x="6544631" y="3566230"/>
            <a:ext cx="0" cy="298077"/>
          </a:xfrm>
          <a:prstGeom prst="line">
            <a:avLst/>
          </a:prstGeom>
          <a:ln w="12700">
            <a:solidFill>
              <a:schemeClr val="tx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3409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29779-3251-4DDC-A465-8BCD56C60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7F1077BB-C94D-5FA4-6C39-DF2C75D1F3B9}"/>
              </a:ext>
            </a:extLst>
          </p:cNvPr>
          <p:cNvSpPr txBox="1">
            <a:spLocks/>
          </p:cNvSpPr>
          <p:nvPr/>
        </p:nvSpPr>
        <p:spPr>
          <a:xfrm>
            <a:off x="1891924" y="2944810"/>
            <a:ext cx="8021334" cy="1234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n-MN" sz="3600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АНХААРАЛ ХАНДУУЛСАНД БАЯРЛАЛАА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CFFD36A-795C-F420-323B-652FC1AF3CF5}"/>
              </a:ext>
            </a:extLst>
          </p:cNvPr>
          <p:cNvGrpSpPr/>
          <p:nvPr/>
        </p:nvGrpSpPr>
        <p:grpSpPr>
          <a:xfrm>
            <a:off x="2059047" y="2346671"/>
            <a:ext cx="1085272" cy="1082329"/>
            <a:chOff x="2059048" y="2090812"/>
            <a:chExt cx="1085272" cy="1082329"/>
          </a:xfrm>
        </p:grpSpPr>
        <p:cxnSp>
          <p:nvCxnSpPr>
            <p:cNvPr id="8" name="Connector: Elbow 7">
              <a:extLst>
                <a:ext uri="{FF2B5EF4-FFF2-40B4-BE49-F238E27FC236}">
                  <a16:creationId xmlns:a16="http://schemas.microsoft.com/office/drawing/2014/main" id="{E5D1F830-ACD4-9FEC-FE2B-2FFD4EE79581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2059048" y="2258741"/>
              <a:ext cx="914400" cy="914400"/>
            </a:xfrm>
            <a:prstGeom prst="bentConnector3">
              <a:avLst>
                <a:gd name="adj1" fmla="val 100579"/>
              </a:avLst>
            </a:prstGeom>
            <a:ln w="25400">
              <a:solidFill>
                <a:srgbClr val="E9674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or: Elbow 8">
              <a:extLst>
                <a:ext uri="{FF2B5EF4-FFF2-40B4-BE49-F238E27FC236}">
                  <a16:creationId xmlns:a16="http://schemas.microsoft.com/office/drawing/2014/main" id="{467ECE16-B87C-0405-0C6C-5F9C5AFC3E2C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2229920" y="2090812"/>
              <a:ext cx="914400" cy="914400"/>
            </a:xfrm>
            <a:prstGeom prst="bentConnector3">
              <a:avLst>
                <a:gd name="adj1" fmla="val 100579"/>
              </a:avLst>
            </a:prstGeom>
            <a:ln w="254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4CE83F1-D97A-1310-B96C-FAE1038EE71E}"/>
              </a:ext>
            </a:extLst>
          </p:cNvPr>
          <p:cNvGrpSpPr/>
          <p:nvPr/>
        </p:nvGrpSpPr>
        <p:grpSpPr>
          <a:xfrm rot="10800000">
            <a:off x="9047681" y="3327166"/>
            <a:ext cx="1085272" cy="1082329"/>
            <a:chOff x="2059048" y="2090812"/>
            <a:chExt cx="1085272" cy="1082329"/>
          </a:xfrm>
        </p:grpSpPr>
        <p:cxnSp>
          <p:nvCxnSpPr>
            <p:cNvPr id="11" name="Connector: Elbow 15">
              <a:extLst>
                <a:ext uri="{FF2B5EF4-FFF2-40B4-BE49-F238E27FC236}">
                  <a16:creationId xmlns:a16="http://schemas.microsoft.com/office/drawing/2014/main" id="{D1C8749B-F99F-1886-E017-9423EF0B8E96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2059048" y="2258741"/>
              <a:ext cx="914400" cy="914400"/>
            </a:xfrm>
            <a:prstGeom prst="bentConnector3">
              <a:avLst>
                <a:gd name="adj1" fmla="val 100579"/>
              </a:avLst>
            </a:prstGeom>
            <a:ln w="25400">
              <a:solidFill>
                <a:srgbClr val="E9674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or: Elbow 16">
              <a:extLst>
                <a:ext uri="{FF2B5EF4-FFF2-40B4-BE49-F238E27FC236}">
                  <a16:creationId xmlns:a16="http://schemas.microsoft.com/office/drawing/2014/main" id="{4F915E64-C205-D5EE-CF42-7482B8BCEB29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2229920" y="2090812"/>
              <a:ext cx="914400" cy="914400"/>
            </a:xfrm>
            <a:prstGeom prst="bentConnector3">
              <a:avLst>
                <a:gd name="adj1" fmla="val 100579"/>
              </a:avLst>
            </a:prstGeom>
            <a:ln w="254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69093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1_Office Theme">
  <a:themeElements>
    <a:clrScheme name="PC - Color 05 Blue">
      <a:dk1>
        <a:srgbClr val="656D78"/>
      </a:dk1>
      <a:lt1>
        <a:srgbClr val="FFFFFF"/>
      </a:lt1>
      <a:dk2>
        <a:srgbClr val="44546A"/>
      </a:dk2>
      <a:lt2>
        <a:srgbClr val="E7E6E6"/>
      </a:lt2>
      <a:accent1>
        <a:srgbClr val="42A5F5"/>
      </a:accent1>
      <a:accent2>
        <a:srgbClr val="2196F3"/>
      </a:accent2>
      <a:accent3>
        <a:srgbClr val="1E88E5"/>
      </a:accent3>
      <a:accent4>
        <a:srgbClr val="1976D2"/>
      </a:accent4>
      <a:accent5>
        <a:srgbClr val="1565C0"/>
      </a:accent5>
      <a:accent6>
        <a:srgbClr val="0D47A1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PC - Color 05 Blue">
      <a:dk1>
        <a:srgbClr val="656D78"/>
      </a:dk1>
      <a:lt1>
        <a:srgbClr val="FFFFFF"/>
      </a:lt1>
      <a:dk2>
        <a:srgbClr val="44546A"/>
      </a:dk2>
      <a:lt2>
        <a:srgbClr val="E7E6E6"/>
      </a:lt2>
      <a:accent1>
        <a:srgbClr val="42A5F5"/>
      </a:accent1>
      <a:accent2>
        <a:srgbClr val="2196F3"/>
      </a:accent2>
      <a:accent3>
        <a:srgbClr val="1E88E5"/>
      </a:accent3>
      <a:accent4>
        <a:srgbClr val="1976D2"/>
      </a:accent4>
      <a:accent5>
        <a:srgbClr val="1565C0"/>
      </a:accent5>
      <a:accent6>
        <a:srgbClr val="0D47A1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2C3030"/>
        </a:solidFill>
        <a:ln>
          <a:noFill/>
        </a:ln>
        <a:extLs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round/>
              <a:headEnd/>
              <a:tailEnd/>
            </a14:hiddenLine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algn="l">
          <a:defRPr/>
        </a:defPPr>
      </a:lstStyle>
    </a:spDef>
    <a:lnDef>
      <a:spPr>
        <a:ln>
          <a:solidFill>
            <a:schemeClr val="accent1">
              <a:alpha val="23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3B20DBFD3B9346886ED51F4752AB34" ma:contentTypeVersion="11" ma:contentTypeDescription="Create a new document." ma:contentTypeScope="" ma:versionID="c361d7ad22f23a8a027580ac26e2024a">
  <xsd:schema xmlns:xsd="http://www.w3.org/2001/XMLSchema" xmlns:xs="http://www.w3.org/2001/XMLSchema" xmlns:p="http://schemas.microsoft.com/office/2006/metadata/properties" xmlns:ns2="1277a590-7cf3-4084-a139-96de61b86758" xmlns:ns3="2bebe9b5-51de-4aa3-8e9b-23ecc7e12910" targetNamespace="http://schemas.microsoft.com/office/2006/metadata/properties" ma:root="true" ma:fieldsID="492937e44d98f0a67eacf7d271dfd861" ns2:_="" ns3:_="">
    <xsd:import namespace="1277a590-7cf3-4084-a139-96de61b86758"/>
    <xsd:import namespace="2bebe9b5-51de-4aa3-8e9b-23ecc7e1291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77a590-7cf3-4084-a139-96de61b867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4cac11f-a778-48e4-8bb7-aee0001c4cc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ebe9b5-51de-4aa3-8e9b-23ecc7e1291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6586127-1e29-48de-9a5c-0a3f6e45dee2}" ma:internalName="TaxCatchAll" ma:showField="CatchAllData" ma:web="2bebe9b5-51de-4aa3-8e9b-23ecc7e1291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277a590-7cf3-4084-a139-96de61b86758">
      <Terms xmlns="http://schemas.microsoft.com/office/infopath/2007/PartnerControls"/>
    </lcf76f155ced4ddcb4097134ff3c332f>
    <TaxCatchAll xmlns="2bebe9b5-51de-4aa3-8e9b-23ecc7e1291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6B4E5C0-EC2E-4E64-82DD-EDF4A4F7D68E}">
  <ds:schemaRefs>
    <ds:schemaRef ds:uri="1277a590-7cf3-4084-a139-96de61b86758"/>
    <ds:schemaRef ds:uri="2bebe9b5-51de-4aa3-8e9b-23ecc7e1291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8D63C2B-D532-4B80-8F0B-4C8A422AFD84}">
  <ds:schemaRefs>
    <ds:schemaRef ds:uri="http://purl.org/dc/dcmitype/"/>
    <ds:schemaRef ds:uri="1277a590-7cf3-4084-a139-96de61b86758"/>
    <ds:schemaRef ds:uri="http://purl.org/dc/terms/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2bebe9b5-51de-4aa3-8e9b-23ecc7e12910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6742FB85-39F8-4DDF-8683-BAAECEAFE7D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559</Words>
  <Application>Microsoft Office PowerPoint</Application>
  <PresentationFormat>Widescreen</PresentationFormat>
  <Paragraphs>141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1_Office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Munkh-nasan</dc:creator>
  <cp:lastModifiedBy>Л.Эрдэнэбадрах</cp:lastModifiedBy>
  <cp:revision>2</cp:revision>
  <cp:lastPrinted>2024-02-19T04:33:46Z</cp:lastPrinted>
  <dcterms:created xsi:type="dcterms:W3CDTF">2022-11-08T02:05:08Z</dcterms:created>
  <dcterms:modified xsi:type="dcterms:W3CDTF">2025-03-21T00:44:06Z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0x010100F43B20DBFD3B9346886ED51F4752AB34</vt:lpwstr>
  </property>
  <property fmtid="{D5CDD505-2E9C-101B-9397-08002B2CF9AE}" pid="3" name="MediaServiceImageTags">
    <vt:lpwstr/>
  </property>
  <property fmtid="{D5CDD505-2E9C-101B-9397-08002B2CF9AE}" pid="4" name="Order">
    <vt:r8>13600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