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86" r:id="rId2"/>
    <p:sldId id="826" r:id="rId3"/>
    <p:sldId id="323" r:id="rId4"/>
    <p:sldId id="822" r:id="rId5"/>
    <p:sldId id="823" r:id="rId6"/>
    <p:sldId id="825" r:id="rId7"/>
    <p:sldId id="82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23AF7-517B-A876-A53E-CBC6570D61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D73A98-FA3A-82C1-91E4-583045F730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DF369-7709-FE6C-6704-43D90083A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31CC6-9107-4150-8B7F-3934D454AA5A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B20E3-A3B5-3770-3C2F-FD421D075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22B470-AC05-3C27-0A2E-3994C589C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22EE-21D7-47C0-BBA0-B2FF4B1EB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65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87DC7-5F20-63F9-9FFD-0F1025F7C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D7DAA-2726-3935-743F-1AE2D4B55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363E6-A3BD-4B31-1A49-F5AD11548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31CC6-9107-4150-8B7F-3934D454AA5A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504D0-CCE2-1022-FB88-9106731BB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B5EC2-E4D7-DF50-D2C9-0F8AA8121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22EE-21D7-47C0-BBA0-B2FF4B1EB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343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C887F-AF8E-484E-B2AB-807AE09DF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AFCF0D-C41F-86CC-2352-81121869E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AAD9AB-213C-6F6A-0307-DE57FF2ED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31CC6-9107-4150-8B7F-3934D454AA5A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8DE5E-CBA8-718F-15AE-FBAC8C56D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25B181-F1D8-E46C-CB59-51F6E08EA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22EE-21D7-47C0-BBA0-B2FF4B1EB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57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17040-5E00-5467-CC3F-0FAE4BAE7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6E6FA-AED7-ED85-820C-C981981F9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C7A4BD-B457-9C6F-1A5A-D376D83F94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9E6D2F-C13C-863B-5A69-BDAB1D7DA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31CC6-9107-4150-8B7F-3934D454AA5A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FA6FEF-D28E-E29E-D219-26309371D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F079D-8F69-FF02-52B7-C74FD023E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22EE-21D7-47C0-BBA0-B2FF4B1EB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167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E1D55-98A4-4548-AAA1-12A47B610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F40480-2334-DFD0-0482-B1273FA60A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B2E8C1-96A0-5E09-F84A-24F3694F88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DC3D2C-5241-E2FC-BF1B-803E68F40A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1DBA4B-1892-A5E9-E187-DD2BF10E67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076017-63FC-5F92-5BBB-A2D220827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31CC6-9107-4150-8B7F-3934D454AA5A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CDFF85-90A0-0C5C-6442-0166B8074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E4B321-E710-BAE7-993F-B3FB73156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22EE-21D7-47C0-BBA0-B2FF4B1EB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827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9C4BF-4B50-5DD3-14DF-4A8FF88AA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818105-C71D-8E2B-8103-6D465CBC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31CC6-9107-4150-8B7F-3934D454AA5A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9E959B-7034-B223-EEA1-0200BE928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48E2FA-E2D9-24A8-201F-7611D268A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22EE-21D7-47C0-BBA0-B2FF4B1EB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951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595EB1-9EFE-92C7-AAE0-D3823A95E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31CC6-9107-4150-8B7F-3934D454AA5A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2EB415-A851-5765-9ABD-9970BD662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0C53DF-C674-7B80-E5B9-9B71F0A66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22EE-21D7-47C0-BBA0-B2FF4B1EB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988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97DC9-ECFF-108C-E9B1-AFA9066FB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FDF97-D0F8-8314-0B11-43F16D05F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799A02-2D5C-60AC-D753-028E306674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216A22-6AF7-DD31-2A55-01E06CEC7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31CC6-9107-4150-8B7F-3934D454AA5A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1394DA-F214-A0AA-433F-A10FB9D24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53099D-20CF-359B-A5B5-8389F4F00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22EE-21D7-47C0-BBA0-B2FF4B1EB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520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029B-046C-6625-F84B-904EFD87A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A0397A-53A4-5097-924B-C25D1242B4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D5F1F0-814A-3561-AA67-51E0BF0829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6C5E01-8D3B-318F-0943-B9BDBA6CA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31CC6-9107-4150-8B7F-3934D454AA5A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08DCD3-66D0-4E7C-3B87-ED7932299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5EEFB0-F09D-3789-8A26-9C0DEBBE6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22EE-21D7-47C0-BBA0-B2FF4B1EB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969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07472-6413-FA25-3235-EA14573D4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B63AAC-3DF1-73E3-97CF-2A460C0ED0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BF934F-D386-3C10-45B0-764A7225C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31CC6-9107-4150-8B7F-3934D454AA5A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38938-E50C-F533-C590-E6A98BB7F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6F269-C70A-FA44-02E2-B33811734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22EE-21D7-47C0-BBA0-B2FF4B1EB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551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AC28FC-CFE2-3A1F-4166-E4B7E8B770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0FF693-E4C3-10A3-1686-587CF2A189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5DAB63-F9C1-B025-9803-B414780FF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31CC6-9107-4150-8B7F-3934D454AA5A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B33E0-D281-67FE-3948-355299BDB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9D2B1-0E5D-B852-CE3C-11D317D33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622EE-21D7-47C0-BBA0-B2FF4B1EB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145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8EFCFB-FB6B-C547-86F5-DF421ED10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EB8A7D-DEC3-704E-22AF-3661011A11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B1410-57E1-BC00-EFF2-D4C6096AF5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31CC6-9107-4150-8B7F-3934D454AA5A}" type="datetimeFigureOut">
              <a:rPr lang="en-US" smtClean="0"/>
              <a:t>7/5/2025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9DC13-7267-811A-1313-4777A565E2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97080F-1DEE-3741-B6D9-93D07D74D4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622EE-21D7-47C0-BBA0-B2FF4B1EB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244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CDC69D-0859-448E-9287-0A6CD029665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21" t="18611" r="27035" b="20556"/>
          <a:stretch/>
        </p:blipFill>
        <p:spPr>
          <a:xfrm>
            <a:off x="5047057" y="297582"/>
            <a:ext cx="2097885" cy="205105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3BF8775-4ED3-4698-8591-89588C6CC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556" y="2123571"/>
            <a:ext cx="10168882" cy="954116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mn-M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abic Typesetting" panose="03020402040406030203" pitchFamily="66" charset="-78"/>
              </a:rPr>
              <a:t>НИЙСЛЭЛИЙН ӨМЧИЙН ХАРИЛЦААНЫ ГАЗАР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A6060157-BA7B-4912-B678-4FF9ED46A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34" y="3219450"/>
            <a:ext cx="11439525" cy="261937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mn-M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ХУВЬЧЛАЛЫН ЖАГСААЛТААС ХАСАХ ТУХАЙ </a:t>
            </a:r>
          </a:p>
          <a:p>
            <a:pPr marL="0" indent="0" algn="ctr">
              <a:buNone/>
            </a:pPr>
            <a:endParaRPr lang="mn-M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mn-M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mn-M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mn-M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mn-M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mn-M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он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272387-43E5-4B83-9A93-08579E01929B}"/>
              </a:ext>
            </a:extLst>
          </p:cNvPr>
          <p:cNvSpPr txBox="1"/>
          <p:nvPr/>
        </p:nvSpPr>
        <p:spPr>
          <a:xfrm rot="5400000">
            <a:off x="8351798" y="2859615"/>
            <a:ext cx="6858001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mn-Mong-CN" sz="3200" dirty="0"/>
          </a:p>
          <a:p>
            <a:pPr algn="ctr"/>
            <a:r>
              <a:rPr lang="mn-Mong-CN" sz="3600" dirty="0"/>
              <a:t>ᠨᠡᠶᠢᠰᠯᠡᠯ ᠦᠨ ᠥᠮᠴᠢ ᠶᠢᠨ ᠬᠠᠷᠢᠯᠴᠠᠭᠠᠨ ᠤ ᠭᠠᠵᠠᠷ</a:t>
            </a:r>
            <a:r>
              <a:rPr lang="mn-MN" sz="3600" dirty="0"/>
              <a:t> 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28658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260F3-6F25-4C74-BAB6-F53C2BFA0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2557"/>
            <a:ext cx="10515600" cy="429204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br>
              <a:rPr lang="mn-MN" sz="2700" i="1" dirty="0">
                <a:latin typeface="Arial" panose="020B0604020202020204" pitchFamily="34" charset="0"/>
                <a:ea typeface="Times New Roman" panose="02020603050405020304" pitchFamily="18" charset="0"/>
                <a:cs typeface="Arabic Typesetting" panose="03020402040406030203" pitchFamily="66" charset="-78"/>
              </a:rPr>
            </a:br>
            <a:r>
              <a:rPr lang="mn-MN" sz="2000" b="1" i="1" dirty="0">
                <a:latin typeface="Arial" panose="020B0604020202020204" pitchFamily="34" charset="0"/>
                <a:ea typeface="Times New Roman" panose="02020603050405020304" pitchFamily="18" charset="0"/>
                <a:cs typeface="Arabic Typesetting" panose="03020402040406030203" pitchFamily="66" charset="-78"/>
              </a:rPr>
              <a:t>         </a:t>
            </a:r>
            <a:br>
              <a:rPr lang="en-US" sz="2000" b="1" dirty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00DB0-D6A5-456D-A11D-9264B2819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2551" y="1026366"/>
            <a:ext cx="6638924" cy="544907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Байршил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mn-MN" sz="1400" dirty="0">
                <a:effectLst/>
                <a:latin typeface="Arial" pitchFamily="34" charset="0"/>
                <a:cs typeface="Arial" pitchFamily="34" charset="0"/>
              </a:rPr>
              <a:t>Баянгол дүүргийн 20 дугаар хороо </a:t>
            </a:r>
            <a:endParaRPr lang="mn-MN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Ашиглалтад орсон он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: 2004 он</a:t>
            </a:r>
          </a:p>
          <a:p>
            <a:pPr marL="682625" indent="-285750" algn="just">
              <a:lnSpc>
                <a:spcPct val="100000"/>
              </a:lnSpc>
              <a:spcBef>
                <a:spcPts val="600"/>
              </a:spcBef>
            </a:pPr>
            <a:r>
              <a:rPr lang="mn-M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Бүртгэлийн үнэ :                         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8,658,614.15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төгрөг</a:t>
            </a:r>
            <a:endParaRPr lang="mn-MN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2625" indent="-285750" algn="just">
              <a:lnSpc>
                <a:spcPct val="100000"/>
              </a:lnSpc>
              <a:spcBef>
                <a:spcPts val="600"/>
              </a:spcBef>
            </a:pPr>
            <a:r>
              <a:rPr lang="mn-M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Хуримтлагдсан элэгдэл:             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8,658,614.15</a:t>
            </a:r>
            <a:r>
              <a:rPr lang="mn-MN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төгрөг</a:t>
            </a:r>
            <a:endParaRPr lang="mn-MN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82625" indent="-285750" algn="just">
              <a:lnSpc>
                <a:spcPct val="100000"/>
              </a:lnSpc>
              <a:spcBef>
                <a:spcPts val="600"/>
              </a:spcBef>
            </a:pPr>
            <a:r>
              <a:rPr lang="mn-M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Үлдэгдэл өртөг                                           0.00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төгрөг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mn-MN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2625" indent="-285750" algn="just">
              <a:lnSpc>
                <a:spcPct val="100000"/>
              </a:lnSpc>
              <a:spcBef>
                <a:spcPts val="600"/>
              </a:spcBef>
            </a:pPr>
            <a:endParaRPr lang="mn-MN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mn-MN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Барилгын хийц</a:t>
            </a:r>
            <a:r>
              <a:rPr lang="mn-MN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mn-MN" sz="14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Барилга нь </a:t>
            </a:r>
            <a:r>
              <a:rPr lang="en-US" sz="14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цутгамал</a:t>
            </a:r>
            <a:r>
              <a:rPr lang="en-US" sz="14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бетон</a:t>
            </a:r>
            <a:r>
              <a:rPr lang="en-US" sz="14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суурьтай</a:t>
            </a:r>
            <a:r>
              <a:rPr lang="en-US" sz="14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lang="mn-MN" sz="14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тоосгон </a:t>
            </a:r>
            <a:r>
              <a:rPr lang="en-US" sz="14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хана</a:t>
            </a:r>
            <a:r>
              <a:rPr lang="en-US" sz="14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14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модон</a:t>
            </a:r>
            <a:r>
              <a:rPr lang="en-US" sz="14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шувуун</a:t>
            </a:r>
            <a:r>
              <a:rPr lang="en-US" sz="14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нуруу</a:t>
            </a:r>
            <a:r>
              <a:rPr lang="en-US" sz="14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бүхий</a:t>
            </a:r>
            <a:r>
              <a:rPr lang="en-US" sz="14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хар</a:t>
            </a:r>
            <a:r>
              <a:rPr lang="en-US" sz="14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цаасан</a:t>
            </a:r>
            <a:r>
              <a:rPr lang="en-US" sz="14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дээвэртэй</a:t>
            </a:r>
            <a:r>
              <a:rPr lang="mn-MN" sz="14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цэвэр, бохир ус, дулааны төвийн шугамд холбогдоогүй, цахилгааны шугамд холбогдсон 64 м2 талбайтай.</a:t>
            </a:r>
            <a:endParaRPr lang="en-US" sz="1400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Актлах үндэслэл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mn-MN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mn-MN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Нийслэлийн Хяналт шалгалтын газрын Улсын ахлах байцаагчийн 2025 оны 05 дугаар сарын 19-ний өдрийн 02-13-01/032/227 дугаар дүгнэлтээр Халуун усны барилгын ашиглалтын байдал нь Барилгын тухай  хуулийн 11 дүгээр зүйлийн 11.1.1 дэх заалт, 14 дүгээр зүйлийн 14.1.2 дах </a:t>
            </a: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</a:t>
            </a:r>
            <a:r>
              <a:rPr lang="mn-MN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барилга байгууламжийн норм, нормативын баримт бичгийн шаардлагыг хангасан байх</a:t>
            </a: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r>
              <a:rPr lang="mn-MN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заалт, 11 дүгээр зүйлийн 11.1.5 дахь </a:t>
            </a: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</a:t>
            </a:r>
            <a:r>
              <a:rPr lang="mn-MN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барилга байгууламж ашиглагчдын аюулгүй байдлыг хангах: барилга  байгууламж ашиглалтын явцад хүний  эрүүл мэнд, амь насанд хохирол учруулахгүй байх</a:t>
            </a: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r>
              <a:rPr lang="mn-MN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гэсэн заалтуудыг тус тус хангахгүй байна гэж  дүгнэсэн.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mn-MN" sz="1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Нийслэлийн Өмч хувьчлах комиссын 2025 оны 05 дугаар сарын 02-ны өдрийн хурлаар </a:t>
            </a:r>
            <a:r>
              <a:rPr lang="mn-MN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газрыг нь чөлөөлж, ногоон байгууламж бүхий нийтийн эзэмшлийн талбай болгохоор шийдвэрлэсэн.</a:t>
            </a:r>
            <a:endParaRPr lang="en-US" sz="14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49371D7-F6CD-45B3-A1DB-44ADC71B6FE3}"/>
              </a:ext>
            </a:extLst>
          </p:cNvPr>
          <p:cNvCxnSpPr>
            <a:cxnSpLocks/>
          </p:cNvCxnSpPr>
          <p:nvPr/>
        </p:nvCxnSpPr>
        <p:spPr>
          <a:xfrm>
            <a:off x="267186" y="878368"/>
            <a:ext cx="1165762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B2B1CE2-7468-4922-AB93-17AA9A0D02E2}"/>
              </a:ext>
            </a:extLst>
          </p:cNvPr>
          <p:cNvSpPr txBox="1"/>
          <p:nvPr/>
        </p:nvSpPr>
        <p:spPr>
          <a:xfrm>
            <a:off x="2407694" y="331762"/>
            <a:ext cx="71808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n-MN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mn-MN" sz="1800" b="1" u="non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800" b="1" u="non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1800" b="1" u="none" dirty="0">
                <a:latin typeface="Arial" panose="020B0604020202020204" pitchFamily="34" charset="0"/>
                <a:cs typeface="Arial" panose="020B0604020202020204" pitchFamily="34" charset="0"/>
              </a:rPr>
              <a:t>БГД, 20 ХОРООНЫ 2 ХҮНИЙ ХАЛУУН УСНЫ БАРИЛГА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5C39C0C-CB40-4BD0-AEDA-354F3B5FB1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1651000"/>
            <a:ext cx="4895850" cy="38807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32140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260F3-6F25-4C74-BAB6-F53C2BFA0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4716"/>
            <a:ext cx="10515600" cy="607044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br>
              <a:rPr lang="mn-MN" sz="2700" i="1" dirty="0">
                <a:latin typeface="Arial" panose="020B0604020202020204" pitchFamily="34" charset="0"/>
                <a:ea typeface="Times New Roman" panose="02020603050405020304" pitchFamily="18" charset="0"/>
                <a:cs typeface="Arabic Typesetting" panose="03020402040406030203" pitchFamily="66" charset="-78"/>
              </a:rPr>
            </a:br>
            <a:r>
              <a:rPr lang="mn-MN" sz="2000" b="1" dirty="0"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2. БГД, 1 ХОРООНЫ ӨРХИЙН ЭРҮҮЛ МЭНДИЙН ТӨВИЙН ХУУЧИН БАРИЛГА </a:t>
            </a:r>
            <a:r>
              <a:rPr lang="mn-MN" sz="2000" b="1" dirty="0">
                <a:latin typeface="Arial" pitchFamily="34" charset="0"/>
                <a:cs typeface="Arial" pitchFamily="34" charset="0"/>
              </a:rPr>
              <a:t>  </a:t>
            </a:r>
            <a:br>
              <a:rPr lang="en-US" sz="2800" b="1" dirty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00DB0-D6A5-456D-A11D-9264B2819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8940" y="1410730"/>
            <a:ext cx="5095874" cy="5014913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Байршил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: Баянгол дүүргийн 1 дүгээр хороо, </a:t>
            </a:r>
            <a:r>
              <a:rPr lang="mn-MN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“Ган зам” зочид буудлын баруун урд тал руу байрладаг.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Ашиглалтад орсон он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: 2001 он</a:t>
            </a:r>
          </a:p>
          <a:p>
            <a:pPr marL="682625" indent="-285750" algn="just">
              <a:lnSpc>
                <a:spcPct val="100000"/>
              </a:lnSpc>
              <a:spcBef>
                <a:spcPts val="600"/>
              </a:spcBef>
            </a:pPr>
            <a:r>
              <a:rPr lang="mn-M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Бүртгэлийн үнэ :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mn-M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1400" dirty="0">
                <a:effectLst/>
                <a:latin typeface="Arial" pitchFamily="34" charset="0"/>
                <a:cs typeface="Arial" pitchFamily="34" charset="0"/>
              </a:rPr>
              <a:t>83,021,654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.00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төгрөг</a:t>
            </a:r>
            <a:endParaRPr lang="mn-MN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2625" indent="-285750" algn="just">
              <a:lnSpc>
                <a:spcPct val="100000"/>
              </a:lnSpc>
              <a:spcBef>
                <a:spcPts val="600"/>
              </a:spcBef>
            </a:pPr>
            <a:r>
              <a:rPr lang="mn-M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Хуримтлагдсан элэгдэл: 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10,031,783.24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төгрөг</a:t>
            </a:r>
            <a:endParaRPr lang="mn-MN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82625" indent="-285750" algn="just">
              <a:lnSpc>
                <a:spcPct val="100000"/>
              </a:lnSpc>
              <a:spcBef>
                <a:spcPts val="600"/>
              </a:spcBef>
            </a:pPr>
            <a:r>
              <a:rPr lang="mn-M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Үлдэгдэл өртөг  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mn-M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72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989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871.11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төгрөг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mn-MN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2625" indent="-285750" algn="just">
              <a:lnSpc>
                <a:spcPct val="100000"/>
              </a:lnSpc>
              <a:spcBef>
                <a:spcPts val="600"/>
              </a:spcBef>
            </a:pPr>
            <a:endParaRPr lang="mn-MN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mn-MN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Барилгын хийц</a:t>
            </a:r>
            <a:r>
              <a:rPr lang="mn-MN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mn-MN" sz="14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Барилга нь цутгамал бетон суурьтай, тоосгон ханатай, модон шувуу нуруу бүхий төмөр дээвэртэй, төвлөрсөн инженерийн шугам сүлжээнд бүрэн холбогдсон 108 м2</a:t>
            </a:r>
            <a:r>
              <a:rPr lang="mn-MN" sz="14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талбайтай дан барилга.</a:t>
            </a:r>
            <a:endParaRPr lang="en-US" sz="1400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Актлах үндэслэл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mn-MN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mn-MN" sz="1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Нийслэлийн Өмч хувьчлах комиссын 2025 оны 05 дугаар сарын 02-ны өдрийн хурлаар </a:t>
            </a:r>
            <a:r>
              <a:rPr lang="mn-MN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газрыг нь чөлөөлж, ногоон байгууламж бүхий нийтийн эзэмшлийн талбай болгохоор шийдвэрлэсэн.</a:t>
            </a:r>
            <a:endParaRPr lang="en-US" sz="14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49371D7-F6CD-45B3-A1DB-44ADC71B6FE3}"/>
              </a:ext>
            </a:extLst>
          </p:cNvPr>
          <p:cNvCxnSpPr>
            <a:cxnSpLocks/>
          </p:cNvCxnSpPr>
          <p:nvPr/>
        </p:nvCxnSpPr>
        <p:spPr>
          <a:xfrm>
            <a:off x="267186" y="878368"/>
            <a:ext cx="1165762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B835DB43-1CD2-49AB-998B-C6858101C3DE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0" r="5165"/>
          <a:stretch/>
        </p:blipFill>
        <p:spPr bwMode="auto">
          <a:xfrm>
            <a:off x="267186" y="1410730"/>
            <a:ext cx="6336814" cy="4517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00245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260F3-6F25-4C74-BAB6-F53C2BFA0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2956"/>
            <a:ext cx="10515600" cy="538805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br>
              <a:rPr lang="mn-MN" sz="2700" i="1" dirty="0">
                <a:latin typeface="Arial" panose="020B0604020202020204" pitchFamily="34" charset="0"/>
                <a:ea typeface="Times New Roman" panose="02020603050405020304" pitchFamily="18" charset="0"/>
                <a:cs typeface="Arabic Typesetting" panose="03020402040406030203" pitchFamily="66" charset="-78"/>
              </a:rPr>
            </a:br>
            <a:r>
              <a:rPr lang="mn-MN" sz="2000" i="1" dirty="0">
                <a:latin typeface="Arial" panose="020B0604020202020204" pitchFamily="34" charset="0"/>
                <a:ea typeface="Times New Roman" panose="02020603050405020304" pitchFamily="18" charset="0"/>
                <a:cs typeface="Arabic Typesetting" panose="03020402040406030203" pitchFamily="66" charset="-78"/>
              </a:rPr>
              <a:t>         </a:t>
            </a:r>
            <a:r>
              <a:rPr lang="mn-MN" sz="2000" b="1" dirty="0">
                <a:latin typeface="Arial" panose="020B0604020202020204" pitchFamily="34" charset="0"/>
                <a:ea typeface="Times New Roman" panose="02020603050405020304" pitchFamily="18" charset="0"/>
                <a:cs typeface="Arabic Typesetting" panose="03020402040406030203" pitchFamily="66" charset="-78"/>
              </a:rPr>
              <a:t>3</a:t>
            </a:r>
            <a:r>
              <a:rPr lang="mn-MN" sz="2000" i="1" dirty="0">
                <a:latin typeface="Arial" panose="020B0604020202020204" pitchFamily="34" charset="0"/>
                <a:ea typeface="Times New Roman" panose="02020603050405020304" pitchFamily="18" charset="0"/>
                <a:cs typeface="Arabic Typesetting" panose="03020402040406030203" pitchFamily="66" charset="-78"/>
              </a:rPr>
              <a:t>.</a:t>
            </a:r>
            <a:r>
              <a:rPr lang="mn-MN" sz="2000" b="1" dirty="0"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 БГД, 8 ХОРООНЫ ӨРХИЙН ЭРҮҮЛ МЭНДИЙН ТӨВИЙН ХУУЧИН БАРИЛГА</a:t>
            </a:r>
            <a:br>
              <a:rPr lang="en-US" sz="2000" b="1" dirty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00DB0-D6A5-456D-A11D-9264B2819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9600" y="1549399"/>
            <a:ext cx="4925526" cy="4627563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Байршил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: Баянгол дүүргийн 8 дугаар хороо, </a:t>
            </a:r>
            <a:r>
              <a:rPr lang="mn-MN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Дүүхээ худалдааны төвийн урд талд байрладаг</a:t>
            </a:r>
            <a:endParaRPr lang="mn-MN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Ашиглалтад орсон он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: 2005 он</a:t>
            </a:r>
          </a:p>
          <a:p>
            <a:pPr marL="682625" indent="-285750" algn="just">
              <a:lnSpc>
                <a:spcPct val="100000"/>
              </a:lnSpc>
              <a:spcBef>
                <a:spcPts val="600"/>
              </a:spcBef>
            </a:pPr>
            <a:r>
              <a:rPr lang="mn-M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Бүртгэлийн үнэ :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mn-M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44,461,796.11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төгрөг</a:t>
            </a:r>
            <a:endParaRPr lang="mn-MN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2625" indent="-285750" algn="just">
              <a:lnSpc>
                <a:spcPct val="100000"/>
              </a:lnSpc>
              <a:spcBef>
                <a:spcPts val="600"/>
              </a:spcBef>
            </a:pPr>
            <a:r>
              <a:rPr lang="mn-M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Хуримтлагдсан элэгдэл: 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10,233,270.60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төгрөг</a:t>
            </a:r>
            <a:endParaRPr lang="mn-MN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82625" indent="-285750" algn="just">
              <a:lnSpc>
                <a:spcPct val="100000"/>
              </a:lnSpc>
              <a:spcBef>
                <a:spcPts val="600"/>
              </a:spcBef>
            </a:pPr>
            <a:r>
              <a:rPr lang="mn-M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Үлдэгдэл өртөг  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mn-M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34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228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525.51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төгрөг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mn-MN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2625" indent="-285750" algn="just">
              <a:lnSpc>
                <a:spcPct val="100000"/>
              </a:lnSpc>
              <a:spcBef>
                <a:spcPts val="600"/>
              </a:spcBef>
            </a:pPr>
            <a:endParaRPr lang="mn-MN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mn-MN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Барилгын хийц</a:t>
            </a:r>
            <a:r>
              <a:rPr lang="mn-MN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mn-MN" sz="14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Барилга нь цутгамал бетон суурьтай, тоосгон ханатай, модон шувуу нуруу бүхий хар цаасан дээвэртэй, 6 өрөө тасалгаатай, төвлөрсөн инженерийн шугам сүлжээнд бүрэн холбогдсон, 108м2 талбайтай дан барилга .</a:t>
            </a:r>
            <a:endParaRPr lang="mn-MN" sz="1400" dirty="0">
              <a:effectLst/>
              <a:latin typeface="Arial" pitchFamily="34" charset="0"/>
              <a:cs typeface="Arial" pitchFamily="34" charset="0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400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Актлах үндэслэл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mn-MN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mn-MN" sz="1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Нийслэлийн Өмч хувьчлах комиссын 2025 оны 05 дугаар сарын 02-ны өдрийн хурлаар </a:t>
            </a:r>
            <a:r>
              <a:rPr lang="mn-MN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газрыг нь чөлөөлж, ногоон байгууламж бүхий нийтийн эзэмшлийн талбай болгохоор шийдвэрлэсэн.</a:t>
            </a:r>
            <a:endParaRPr lang="en-US" sz="14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49371D7-F6CD-45B3-A1DB-44ADC71B6FE3}"/>
              </a:ext>
            </a:extLst>
          </p:cNvPr>
          <p:cNvCxnSpPr>
            <a:cxnSpLocks/>
          </p:cNvCxnSpPr>
          <p:nvPr/>
        </p:nvCxnSpPr>
        <p:spPr>
          <a:xfrm>
            <a:off x="267186" y="878368"/>
            <a:ext cx="1165762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Content Placeholder 7" descr="C:\Users\Munkhbayar\Pictures\Aminjargalan\DSC01640.JPG">
            <a:extLst>
              <a:ext uri="{FF2B5EF4-FFF2-40B4-BE49-F238E27FC236}">
                <a16:creationId xmlns:a16="http://schemas.microsoft.com/office/drawing/2014/main" id="{FF8C28B9-8562-4CD1-9E50-B1C3F18BB736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" r="7438" b="15150"/>
          <a:stretch/>
        </p:blipFill>
        <p:spPr bwMode="auto">
          <a:xfrm>
            <a:off x="306874" y="1333500"/>
            <a:ext cx="6462226" cy="49434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89376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260F3-6F25-4C74-BAB6-F53C2BFA0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2557"/>
            <a:ext cx="10515600" cy="429204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br>
              <a:rPr lang="mn-MN" sz="2700" i="1" dirty="0">
                <a:latin typeface="Arial" panose="020B0604020202020204" pitchFamily="34" charset="0"/>
                <a:ea typeface="Times New Roman" panose="02020603050405020304" pitchFamily="18" charset="0"/>
                <a:cs typeface="Arabic Typesetting" panose="03020402040406030203" pitchFamily="66" charset="-78"/>
              </a:rPr>
            </a:br>
            <a:r>
              <a:rPr lang="mn-MN" sz="2000" b="1" dirty="0">
                <a:latin typeface="Arial" panose="020B0604020202020204" pitchFamily="34" charset="0"/>
                <a:ea typeface="Times New Roman" panose="02020603050405020304" pitchFamily="18" charset="0"/>
                <a:cs typeface="Arabic Typesetting" panose="03020402040406030203" pitchFamily="66" charset="-78"/>
              </a:rPr>
              <a:t>         4. </a:t>
            </a:r>
            <a:r>
              <a:rPr lang="mn-MN" sz="2000" b="1" dirty="0"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БГД, 7 ХОРООНЫ ӨРХИЙН ЭРҮҮЛ МЭНДИЙН ТӨВИЙН ХУУЧИН БАРИЛГА</a:t>
            </a:r>
            <a:br>
              <a:rPr lang="en-US" sz="2000" b="1" dirty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00DB0-D6A5-456D-A11D-9264B2819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2400" y="1619253"/>
            <a:ext cx="5299074" cy="4557710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Байршил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: Баянгол дүүргийн 7 дугаар хороо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Ашиглалтад орсон он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: 2004 он</a:t>
            </a:r>
          </a:p>
          <a:p>
            <a:pPr marL="682625" indent="-285750" algn="just">
              <a:lnSpc>
                <a:spcPct val="100000"/>
              </a:lnSpc>
              <a:spcBef>
                <a:spcPts val="600"/>
              </a:spcBef>
            </a:pPr>
            <a:r>
              <a:rPr lang="mn-M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Бүртгэлийн үнэ :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mn-M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50,198,400.00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төгрөг</a:t>
            </a:r>
            <a:endParaRPr lang="mn-MN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2625" indent="-285750" algn="just">
              <a:lnSpc>
                <a:spcPct val="100000"/>
              </a:lnSpc>
              <a:spcBef>
                <a:spcPts val="600"/>
              </a:spcBef>
            </a:pPr>
            <a:r>
              <a:rPr lang="mn-M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Хуримтлагдсан элэгдэл: 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15,582,420.00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төгрөг</a:t>
            </a:r>
            <a:endParaRPr lang="mn-MN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82625" indent="-285750" algn="just">
              <a:lnSpc>
                <a:spcPct val="100000"/>
              </a:lnSpc>
              <a:spcBef>
                <a:spcPts val="600"/>
              </a:spcBef>
            </a:pPr>
            <a:r>
              <a:rPr lang="mn-M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Үлдэгдэл өртөг  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mn-M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en-US" sz="1400" kern="1200" dirty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34</a:t>
            </a:r>
            <a:r>
              <a:rPr lang="mn-MN" sz="1400" kern="1200" dirty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lang="en-US" sz="1400" kern="1200" dirty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615</a:t>
            </a:r>
            <a:r>
              <a:rPr lang="mn-MN" sz="1400" kern="1200" dirty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lang="en-US" sz="1400" kern="1200" dirty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980</a:t>
            </a:r>
            <a:r>
              <a:rPr lang="mn-MN" sz="1400" kern="1200" dirty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төгрөг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mn-MN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2625" indent="-285750" algn="just">
              <a:lnSpc>
                <a:spcPct val="100000"/>
              </a:lnSpc>
              <a:spcBef>
                <a:spcPts val="600"/>
              </a:spcBef>
            </a:pPr>
            <a:endParaRPr lang="mn-MN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mn-MN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Барилгын хийц</a:t>
            </a:r>
            <a:r>
              <a:rPr lang="mn-MN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mn-MN" sz="14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Цутгамал бетон суурь, тоосгон ханатай, шувуу нуруу бүхий төмөр дээвэртэй, модон хучилттай, модон цонхтой, төвлөрсөн дулаан, цэвэр, бохир усны шугам сүлжээнд бүрэн холбогдсон, төвлөрсөн  цахилгаанд холбогдсон 108м2 талбайтай.</a:t>
            </a:r>
            <a:endParaRPr lang="en-US" sz="1400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400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Актлах үндэслэл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mn-MN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mn-MN" sz="1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Нийслэлийн Өмч хувьчлах комиссын 2025 оны 05 дугаар сарын 02-ны өдрийн хурлаар </a:t>
            </a:r>
            <a:r>
              <a:rPr lang="mn-MN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газрыг нь чөлөөлж, ногоон байгууламж бүхий нийтийн эзэмшлийн талбай болгохоор шийдвэрлэсэн.</a:t>
            </a:r>
            <a:endParaRPr lang="en-US" sz="14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49371D7-F6CD-45B3-A1DB-44ADC71B6FE3}"/>
              </a:ext>
            </a:extLst>
          </p:cNvPr>
          <p:cNvCxnSpPr>
            <a:cxnSpLocks/>
          </p:cNvCxnSpPr>
          <p:nvPr/>
        </p:nvCxnSpPr>
        <p:spPr>
          <a:xfrm>
            <a:off x="267186" y="878368"/>
            <a:ext cx="1165762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E8E353FE-57C5-4ADD-ABB2-65BD998CC5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67186" y="1320773"/>
            <a:ext cx="5993914" cy="485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379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260F3-6F25-4C74-BAB6-F53C2BFA0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2557"/>
            <a:ext cx="10515600" cy="429204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br>
              <a:rPr lang="mn-MN" sz="2700" i="1" dirty="0">
                <a:latin typeface="Arial" panose="020B0604020202020204" pitchFamily="34" charset="0"/>
                <a:ea typeface="Times New Roman" panose="02020603050405020304" pitchFamily="18" charset="0"/>
                <a:cs typeface="Arabic Typesetting" panose="03020402040406030203" pitchFamily="66" charset="-78"/>
              </a:rPr>
            </a:br>
            <a:r>
              <a:rPr lang="mn-MN" sz="2000" b="1" i="1" dirty="0">
                <a:latin typeface="Arial" panose="020B0604020202020204" pitchFamily="34" charset="0"/>
                <a:ea typeface="Times New Roman" panose="02020603050405020304" pitchFamily="18" charset="0"/>
                <a:cs typeface="Arabic Typesetting" panose="03020402040406030203" pitchFamily="66" charset="-78"/>
              </a:rPr>
              <a:t>         </a:t>
            </a:r>
            <a:br>
              <a:rPr lang="en-US" sz="2000" b="1" dirty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00DB0-D6A5-456D-A11D-9264B2819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1500" y="1625599"/>
            <a:ext cx="4879974" cy="455136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Байршил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mn-MN" sz="1400" dirty="0">
                <a:effectLst/>
                <a:latin typeface="Arial" pitchFamily="34" charset="0"/>
                <a:cs typeface="Arial" pitchFamily="34" charset="0"/>
              </a:rPr>
              <a:t>Баянгол дүүргийн 20 дугаар хороо </a:t>
            </a:r>
            <a:endParaRPr lang="mn-MN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Ашиглалтад орсон он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: 2004 он</a:t>
            </a:r>
          </a:p>
          <a:p>
            <a:pPr marL="682625" indent="-285750" algn="just">
              <a:lnSpc>
                <a:spcPct val="100000"/>
              </a:lnSpc>
              <a:spcBef>
                <a:spcPts val="600"/>
              </a:spcBef>
            </a:pPr>
            <a:r>
              <a:rPr lang="mn-M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Бүртгэлийн үнэ :                 </a:t>
            </a:r>
            <a:r>
              <a:rPr lang="mn-MN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33,579,954.48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төгрөг</a:t>
            </a:r>
            <a:endParaRPr lang="mn-MN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2625" indent="-285750" algn="just">
              <a:lnSpc>
                <a:spcPct val="100000"/>
              </a:lnSpc>
              <a:spcBef>
                <a:spcPts val="600"/>
              </a:spcBef>
            </a:pPr>
            <a:r>
              <a:rPr lang="mn-M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Хуримтлагдсан элэгдэл:     </a:t>
            </a:r>
            <a:r>
              <a:rPr lang="mn-MN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5,596,658.96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төгрөг</a:t>
            </a:r>
            <a:endParaRPr lang="mn-MN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82625" indent="-285750" algn="just">
              <a:lnSpc>
                <a:spcPct val="100000"/>
              </a:lnSpc>
              <a:spcBef>
                <a:spcPts val="600"/>
              </a:spcBef>
            </a:pPr>
            <a:r>
              <a:rPr lang="mn-M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Үлдэгдэл өртөг   </a:t>
            </a: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mn-MN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en-US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27,983,295.52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төгрөг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mn-MN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2625" indent="-285750" algn="just">
              <a:lnSpc>
                <a:spcPct val="100000"/>
              </a:lnSpc>
              <a:spcBef>
                <a:spcPts val="600"/>
              </a:spcBef>
            </a:pPr>
            <a:endParaRPr lang="mn-MN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mn-MN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Барилгын хийц</a:t>
            </a:r>
            <a:r>
              <a:rPr lang="mn-MN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mn-MN" sz="14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Барилга нь цутгамал бетон суурьтай, тоосгон ханатай, модон шувуу нуруу бүхий төмөр дээвэртэй, төвлөрсөн инженерийн шугам сүлжээнд бүрэн холбогдсон</a:t>
            </a:r>
            <a:r>
              <a:rPr lang="mn-MN" sz="14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66,4 м2 талбайтай дан барилга</a:t>
            </a:r>
            <a:endParaRPr lang="en-US" sz="1400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Актлах үндэслэл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mn-MN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mn-MN" sz="1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Нийслэлийн Өмч хувьчлах комиссын 2025 оны 05 дугаар сарын 02-ны өдрийн хурлаар </a:t>
            </a:r>
            <a:r>
              <a:rPr lang="mn-MN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газрыг нь чөлөөлж, ногоон байгууламж бүхий нийтийн эзэмшлийн талбай болгохоор шийдвэрлэсэн.</a:t>
            </a:r>
            <a:endParaRPr lang="en-US" sz="14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49371D7-F6CD-45B3-A1DB-44ADC71B6FE3}"/>
              </a:ext>
            </a:extLst>
          </p:cNvPr>
          <p:cNvCxnSpPr>
            <a:cxnSpLocks/>
          </p:cNvCxnSpPr>
          <p:nvPr/>
        </p:nvCxnSpPr>
        <p:spPr>
          <a:xfrm>
            <a:off x="267186" y="878368"/>
            <a:ext cx="1165762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B2B1CE2-7468-4922-AB93-17AA9A0D02E2}"/>
              </a:ext>
            </a:extLst>
          </p:cNvPr>
          <p:cNvSpPr txBox="1"/>
          <p:nvPr/>
        </p:nvSpPr>
        <p:spPr>
          <a:xfrm>
            <a:off x="1182806" y="291067"/>
            <a:ext cx="98263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n-MN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5. БГД, 20 ХОРООНЫ ЦАГДААГИЙН ХЭСЭГ БАЙРЛАЖ БАЙСАН ХУУЧИН БАРИЛГА </a:t>
            </a:r>
            <a:endParaRPr lang="en-US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1FC71D-69D2-4B38-899F-7D63A04A5A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32" b="20796"/>
          <a:stretch/>
        </p:blipFill>
        <p:spPr>
          <a:xfrm>
            <a:off x="707481" y="1334894"/>
            <a:ext cx="5883820" cy="274180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4C97DC1-3C45-463D-9E77-E607B722522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07481" y="3627243"/>
            <a:ext cx="5883820" cy="29547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31602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260F3-6F25-4C74-BAB6-F53C2BFA0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2557"/>
            <a:ext cx="10515600" cy="429204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br>
              <a:rPr lang="mn-MN" sz="2700" i="1" dirty="0">
                <a:latin typeface="Arial" panose="020B0604020202020204" pitchFamily="34" charset="0"/>
                <a:ea typeface="Times New Roman" panose="02020603050405020304" pitchFamily="18" charset="0"/>
                <a:cs typeface="Arabic Typesetting" panose="03020402040406030203" pitchFamily="66" charset="-78"/>
              </a:rPr>
            </a:br>
            <a:r>
              <a:rPr lang="mn-MN" sz="2000" b="1" i="1" dirty="0">
                <a:latin typeface="Arial" panose="020B0604020202020204" pitchFamily="34" charset="0"/>
                <a:ea typeface="Times New Roman" panose="02020603050405020304" pitchFamily="18" charset="0"/>
                <a:cs typeface="Arabic Typesetting" panose="03020402040406030203" pitchFamily="66" charset="-78"/>
              </a:rPr>
              <a:t>         </a:t>
            </a:r>
            <a:br>
              <a:rPr lang="en-US" sz="2000" b="1" dirty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00DB0-D6A5-456D-A11D-9264B2819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6265" y="1475287"/>
            <a:ext cx="4892674" cy="4866776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Байршил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mn-MN" sz="1400" dirty="0">
                <a:effectLst/>
                <a:latin typeface="Arial"/>
                <a:ea typeface="Calibri"/>
                <a:cs typeface="Times New Roman"/>
              </a:rPr>
              <a:t>Сонгинохайрхан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 дүүргийн 7 дугаар хороо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Ашиглалтад орсон он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: 2009 он</a:t>
            </a:r>
          </a:p>
          <a:p>
            <a:pPr marL="682625" indent="-285750" algn="just">
              <a:lnSpc>
                <a:spcPct val="100000"/>
              </a:lnSpc>
              <a:spcBef>
                <a:spcPts val="600"/>
              </a:spcBef>
            </a:pPr>
            <a:r>
              <a:rPr lang="mn-M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Бүртгэлийн үнэ :                 </a:t>
            </a:r>
            <a:r>
              <a:rPr lang="mn-MN" sz="140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32,656,075.2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төгрөг</a:t>
            </a:r>
            <a:endParaRPr lang="mn-MN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2625" indent="-285750" algn="just">
              <a:lnSpc>
                <a:spcPct val="100000"/>
              </a:lnSpc>
              <a:spcBef>
                <a:spcPts val="600"/>
              </a:spcBef>
            </a:pPr>
            <a:r>
              <a:rPr lang="mn-M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Хуримтлагдсан элэгдэл:    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4,535,566.2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төгрөг</a:t>
            </a:r>
            <a:endParaRPr lang="mn-MN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82625" indent="-285750" algn="just">
              <a:lnSpc>
                <a:spcPct val="100000"/>
              </a:lnSpc>
              <a:spcBef>
                <a:spcPts val="600"/>
              </a:spcBef>
            </a:pPr>
            <a:r>
              <a:rPr lang="mn-M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Үлдэгдэл өртөг   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mn-MN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mn-MN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28,120,509.00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төгрөг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mn-MN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2625" indent="-285750" algn="just">
              <a:lnSpc>
                <a:spcPct val="100000"/>
              </a:lnSpc>
              <a:spcBef>
                <a:spcPts val="600"/>
              </a:spcBef>
            </a:pPr>
            <a:endParaRPr lang="mn-MN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mn-MN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Барилгын хийц</a:t>
            </a:r>
            <a:r>
              <a:rPr lang="mn-MN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mn-MN" sz="14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Барилга нь бетон суурь, шавардлагатай модон ханатай, Шувуу нуруу бүхий төмөр дээвэртэй,  уурын зуухнаас халаалт авдаг, зөөврийн усан хангамжтай, төвлөрсөн цахилгаанд холбогдсон </a:t>
            </a:r>
            <a:r>
              <a:rPr lang="mn-MN" sz="1400" kern="1200" baseline="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 56 м2 талбайтай </a:t>
            </a:r>
            <a:r>
              <a:rPr lang="mn-MN" sz="14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 давхар барилга. </a:t>
            </a:r>
          </a:p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mn-MN" sz="14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lang="en-US" sz="1400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mn-MN" sz="1400" b="1" dirty="0">
                <a:latin typeface="Arial" panose="020B0604020202020204" pitchFamily="34" charset="0"/>
                <a:cs typeface="Arial" panose="020B0604020202020204" pitchFamily="34" charset="0"/>
              </a:rPr>
              <a:t>Актлах үндэслэл</a:t>
            </a:r>
            <a:r>
              <a:rPr lang="mn-MN" sz="1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mn-MN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mn-MN" sz="1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Нийслэлийн Өмч хувьчлах комиссын 2025 оны 05 дугаар сарын 02-ны өдрийн хурлаар </a:t>
            </a:r>
            <a:r>
              <a:rPr lang="mn-MN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газрыг нь чөлөөлж, ногоон байгууламж бүхий нийтийн эзэмшлийн талбай болгохоор шийдвэрлэсэн.</a:t>
            </a:r>
            <a:endParaRPr lang="en-US" sz="14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49371D7-F6CD-45B3-A1DB-44ADC71B6FE3}"/>
              </a:ext>
            </a:extLst>
          </p:cNvPr>
          <p:cNvCxnSpPr>
            <a:cxnSpLocks/>
          </p:cNvCxnSpPr>
          <p:nvPr/>
        </p:nvCxnSpPr>
        <p:spPr>
          <a:xfrm>
            <a:off x="267186" y="878368"/>
            <a:ext cx="11657628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B2B1CE2-7468-4922-AB93-17AA9A0D02E2}"/>
              </a:ext>
            </a:extLst>
          </p:cNvPr>
          <p:cNvSpPr txBox="1"/>
          <p:nvPr/>
        </p:nvSpPr>
        <p:spPr>
          <a:xfrm>
            <a:off x="2810919" y="165430"/>
            <a:ext cx="71808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n-MN" b="1" dirty="0">
                <a:latin typeface="Arial" pitchFamily="34" charset="0"/>
                <a:cs typeface="Arial" pitchFamily="34" charset="0"/>
              </a:rPr>
              <a:t>6</a:t>
            </a:r>
            <a:r>
              <a:rPr lang="mn-MN" sz="1800" b="1" dirty="0">
                <a:latin typeface="Arial" pitchFamily="34" charset="0"/>
                <a:cs typeface="Arial" pitchFamily="34" charset="0"/>
              </a:rPr>
              <a:t>. </a:t>
            </a:r>
            <a:r>
              <a:rPr lang="mn-MN" b="1" dirty="0">
                <a:latin typeface="Arial" pitchFamily="34" charset="0"/>
                <a:cs typeface="Arial" pitchFamily="34" charset="0"/>
              </a:rPr>
              <a:t>СХД, 7 ХОРООНЫ 8 ХҮНИЙ ХАЛУУН УСНЫ БАРИЛГА 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E9006A-C83D-4CEE-82C1-BABEBD0F66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86" y="1310186"/>
            <a:ext cx="6463814" cy="454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507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771</Words>
  <Application>Microsoft Office PowerPoint</Application>
  <PresentationFormat>Widescreen</PresentationFormat>
  <Paragraphs>71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Arabic Typesetting</vt:lpstr>
      <vt:lpstr>Arial</vt:lpstr>
      <vt:lpstr>Calibri</vt:lpstr>
      <vt:lpstr>Calibri Light</vt:lpstr>
      <vt:lpstr>Times New Roman</vt:lpstr>
      <vt:lpstr>Office Theme</vt:lpstr>
      <vt:lpstr> НИЙСЛЭЛИЙН ӨМЧИЙН ХАРИЛЦААНЫ ГАЗАР</vt:lpstr>
      <vt:lpstr>           </vt:lpstr>
      <vt:lpstr> 2. БГД, 1 ХОРООНЫ ӨРХИЙН ЭРҮҮЛ МЭНДИЙН ТӨВИЙН ХУУЧИН БАРИЛГА    </vt:lpstr>
      <vt:lpstr>          3. БГД, 8 ХОРООНЫ ӨРХИЙН ЭРҮҮЛ МЭНДИЙН ТӨВИЙН ХУУЧИН БАРИЛГА </vt:lpstr>
      <vt:lpstr>          4. БГД, 7 ХОРООНЫ ӨРХИЙН ЭРҮҮЛ МЭНДИЙН ТӨВИЙН ХУУЧИН БАРИЛГА </vt:lpstr>
      <vt:lpstr>           </vt:lpstr>
      <vt:lpstr>   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1</cp:revision>
  <dcterms:created xsi:type="dcterms:W3CDTF">2025-07-05T05:18:32Z</dcterms:created>
  <dcterms:modified xsi:type="dcterms:W3CDTF">2025-07-05T05:19:29Z</dcterms:modified>
</cp:coreProperties>
</file>