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4"/>
    <p:sldMasterId id="2147483748" r:id="rId5"/>
  </p:sldMasterIdLst>
  <p:notesMasterIdLst>
    <p:notesMasterId r:id="rId11"/>
  </p:notesMasterIdLst>
  <p:sldIdLst>
    <p:sldId id="8150" r:id="rId6"/>
    <p:sldId id="9560" r:id="rId7"/>
    <p:sldId id="7606" r:id="rId8"/>
    <p:sldId id="9576" r:id="rId9"/>
    <p:sldId id="7006" r:id="rId10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FCFF918-37B0-AF92-1D24-57756FFD8BC8}" name="Munkhnasan Otgonbold" initials="MO" userId="b345b46ec5259871" providerId="Windows Live"/>
  <p188:author id="{F116661A-E26F-5880-81A5-29A5D0228B1B}" name="Л.Эрдэнэбадрах" initials="EL" userId="S::erdenebadrakh.l@ulaanbaatar.mn::008f7f29-956c-48ec-8aaf-43a9942f9665" providerId="AD"/>
  <p188:author id="{0B163F36-37AE-AABB-1CAD-46028ED42D3B}" name="Gantulga Boldbaatar" initials="GB" userId="S::gantulga.b@ulaanbaatarmn.onmicrosoft.com::f5643f01-037d-4378-88d7-48e1b871b036" providerId="AD"/>
  <p188:author id="{ADDAC1E7-6996-CE34-DA12-BB7604EB50C0}" name="Azjargal Khurelbaatar" initials="AK" userId="S::azjargal.kh@ulaanbaatarmn.onmicrosoft.com::88816347-cf0a-43f8-aa65-ef967492c33e" providerId="AD"/>
  <p188:author id="{F89641F2-AAB9-0FAE-65FF-70EB942C7617}" name="Эрдэнэбадрах Лхагвадорж" initials="ЭЛ" userId="S::erdenebadrakh_l@mof.gov.mn::b3a0703d-0115-462f-905d-8bfb20a0c6f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nkh-nasan" initials="M" lastIdx="1" clrIdx="0">
    <p:extLst>
      <p:ext uri="{19B8F6BF-5375-455C-9EA6-DF929625EA0E}">
        <p15:presenceInfo xmlns:p15="http://schemas.microsoft.com/office/powerpoint/2012/main" userId="Munkh-nas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2A79"/>
    <a:srgbClr val="E96747"/>
    <a:srgbClr val="003F7D"/>
    <a:srgbClr val="DA7036"/>
    <a:srgbClr val="FD7702"/>
    <a:srgbClr val="ECAC44"/>
    <a:srgbClr val="E7E6E6"/>
    <a:srgbClr val="FFCC00"/>
    <a:srgbClr val="42A5F5"/>
    <a:srgbClr val="F6F7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1E2E1E-BE77-F119-45E4-66304724CB8B}" v="1390" dt="2025-07-03T10:19:45.238"/>
    <p1510:client id="{16DD5D51-1CF5-8074-A5DE-9437A51474B3}" v="447" dt="2025-07-04T03:20:00.675"/>
    <p1510:client id="{29B4632D-FBBC-D40A-2B51-74ECD6BB5900}" v="534" dt="2025-07-02T10:55:07.253"/>
    <p1510:client id="{35BD7D6E-4DB5-7F3F-6D2C-F14F14A9D268}" v="275" dt="2025-07-03T09:19:54.420"/>
    <p1510:client id="{3C63E37A-EBA2-6D6E-6440-8A2EB0C37C2F}" v="15" dt="2025-07-04T04:28:28.399"/>
    <p1510:client id="{55BA641A-4698-4E1B-3D28-9B2BA7539AF0}" v="129" dt="2025-07-03T08:02:53.662"/>
    <p1510:client id="{57CA47D3-4670-FDD6-3559-D4FE90BCABFE}" v="198" dt="2025-07-03T09:01:06.647"/>
    <p1510:client id="{63926771-C5D7-39EB-0FBF-3D9F63207022}" v="76" dt="2025-07-03T03:30:41.369"/>
    <p1510:client id="{6A2F4E0C-F385-EA4A-64C9-89B56C3B301B}" v="1481" dt="2025-07-02T15:38:45.217"/>
    <p1510:client id="{7B95F533-4D3A-E40E-57F7-CAB0E7584A67}" v="275" dt="2025-07-03T09:20:43.995"/>
    <p1510:client id="{81337BD4-04AA-86A2-8C32-3455073C87CB}" v="38" dt="2025-07-03T04:13:56.926"/>
    <p1510:client id="{87DAEBB9-0E95-D543-EE09-CADFA2D81F39}" v="1" dt="2025-07-04T00:39:41.569"/>
    <p1510:client id="{88D23946-E483-BB98-4405-6DC24173652C}" v="1840" dt="2025-07-03T08:09:03.698"/>
    <p1510:client id="{94066DF3-462F-1A9D-8791-F2CBAA9611D9}" v="3734" dt="2025-07-03T03:48:45.993"/>
    <p1510:client id="{ABD19D0F-64FA-DC00-8F22-F68B73FD892A}" v="66" dt="2025-07-02T22:14:42.813"/>
    <p1510:client id="{BC0D94FA-2E6D-893C-F11D-A3E1BEE88CEE}" v="6" dt="2025-07-03T03:51:15.098"/>
    <p1510:client id="{C19111A5-462E-B721-4A0E-58B9592E9089}" v="737" dt="2025-07-03T05:49:38.617"/>
    <p1510:client id="{CCDD93C9-9880-4E5B-FA1E-D3B00569534B}" v="441" dt="2025-07-03T10:19:10.741"/>
    <p1510:client id="{CE2969D5-7133-4397-A437-1A11DA49F0B1}" v="121" dt="2025-07-03T09:29:34.441"/>
    <p1510:client id="{E8C87A8E-E43A-32B2-A11F-9D79115DF3E2}" v="249" dt="2025-07-02T21:44:16.698"/>
    <p1510:client id="{EDCB5812-08C3-76AC-85C7-4DF0E2A81F23}" v="206" dt="2025-07-02T23:37:49.894"/>
    <p1510:client id="{F56FC52A-88E5-3297-C059-9524A920431B}" v="16" dt="2025-07-03T03:32:58.385"/>
    <p1510:client id="{F855A30A-F6D2-9A92-5CAB-C7A1F812F5C4}" v="857" dt="2025-07-03T03:11:57.1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commentAuthors" Target="commentAuthor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F05B61-A3B4-4973-A081-1763764236EF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431F0-ACA4-4B5E-8E75-C5C2E8E8D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606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B431F0-ACA4-4B5E-8E75-C5C2E8E8DE7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236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9867F-4D47-E3CF-25EB-20F53670D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724141-A9EB-5D1D-3761-9174920D25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C9BFF2-57B7-693B-310E-EA361E83BD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039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6;g3606f1c2d_30:notes">
            <a:extLst>
              <a:ext uri="{FF2B5EF4-FFF2-40B4-BE49-F238E27FC236}">
                <a16:creationId xmlns:a16="http://schemas.microsoft.com/office/drawing/2014/main" id="{C442A24C-9067-D1AA-8BE3-60B9468378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9575" y="696913"/>
            <a:ext cx="6194425" cy="3484562"/>
          </a:xfrm>
        </p:spPr>
      </p:sp>
      <p:sp>
        <p:nvSpPr>
          <p:cNvPr id="3" name="Google Shape;187;g3606f1c2d_30:notes">
            <a:extLst>
              <a:ext uri="{FF2B5EF4-FFF2-40B4-BE49-F238E27FC236}">
                <a16:creationId xmlns:a16="http://schemas.microsoft.com/office/drawing/2014/main" id="{97616462-C278-6466-89DA-63D29C39EFF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01399" y="4413964"/>
            <a:ext cx="5611160" cy="4181642"/>
          </a:xfrm>
        </p:spPr>
        <p:txBody>
          <a:bodyPr lIns="93159" tIns="93159" rIns="93159" bIns="93159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437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mn-MN" sz="1200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685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7CC97-6EF4-6AEE-3518-70D311ED7D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D04F7B-F0E5-5AA4-FA92-3AF2246048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57C026-34C6-0C89-BA67-AE1D6EF74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AA1C8-22F3-CA74-E4C7-DA8F74603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7D390F-EAFB-1FDF-4C7B-B8A37B200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05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A5B2E-D6C2-416E-6705-D0571C9CD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CF6B9-EBB7-9E18-42F8-A192D7FFF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4C35DA-F396-9BC3-51D5-F96799439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0CC1F-DF38-FA52-65DA-A6DEA96E1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85AD6-C7A2-1E61-DA52-66C435D7F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77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1ED12-8798-C57D-CB1C-258C6FF69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EE0A34-6185-7BEA-4B8A-0BB2833540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6FA818-AB1A-E3C9-22BD-D3FF81F11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8C775-7A66-0D7C-A974-33B5421B6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960B9-E77A-2FBC-BC62-E9D7B21FE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96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E151D-CF9E-7EE7-D59F-C5E57632A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D2024-AA91-F62D-62B0-67F56A1483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CFF531-09A0-4544-D3E7-5F9C08AC6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A78534-6EE8-7A98-E987-278808A59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51E490-201D-0409-AA71-85C1E3DAB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273720-7B2B-043A-E69E-DF546CC9C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161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81CC3-65B4-DCFE-825F-E09AA82D2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8B8DC8-7F33-EB77-72B7-36171D7FF7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76A4C-8B3B-698B-84BA-9F2A087031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377C29-ACBA-FFB5-86CA-E521038D07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75969B-3F5C-8E7A-C6F5-8E52D28BC3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05C217-FDBC-4614-569A-66A6CF339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555A0A-4976-CAF9-90A0-7F68A19CE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0074DB-7D0F-D1AE-CEFC-68E9F277B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86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BAE51-955A-C846-E65B-3C984B857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A7E9A0-2130-D795-4439-28AC6E17B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02A7A1-E8C2-4D00-0AD6-EBBE726C8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5953CA-94FF-0C12-684C-558F8DF87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7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E123A9-3152-B2E9-3C26-4D0C4323D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20B6A0-C490-0B1B-F16D-0CE31A1F1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8C83B2-0030-B992-EDC3-AFBDFDA31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92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AB3CD-602E-44EE-65FE-A203710A9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F784B8-C64A-203B-CD43-3FE147764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E6E1CF-46D4-13D4-12AA-E48C359EBD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6E25F3-E409-8A34-FD99-9AB0EE9F1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46D0E4-CFB7-6833-DBEE-D6E0EBE70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EAEF6C-A974-6735-CE11-052AFAA5E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42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57AF5-15A3-8C2C-DD17-4A8DB752F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F73976-14F4-5FA6-792B-861694ABE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5FDE1D-F690-0100-B06B-11B6530859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ACF5CE-F708-B320-6D28-2529887A8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9A3850-0525-C6E8-8BBE-D028270C2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95105F-50B0-3D7E-06B6-23859E419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11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85264-B0F0-1A81-EB87-734DDBA48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AEBAB4-1FAA-C5AD-B632-DFD73FD7C2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1664C9-BAB3-B9B9-817F-DC82F563E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F7CE39-CBAC-AACF-733D-5C25DF803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F0B4C-9426-B56A-EC89-7FFD8A8B5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25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573FE0-2B28-642E-B077-09BB93A815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BBB48A-847A-50C8-AEBF-9D74591DD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CB7197-C961-D726-2AAD-A825D05BF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ED634-87BB-354D-E783-EB7F9253C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C0D46F-1ABB-E70A-3E24-37A3699A5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03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24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665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1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Mess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269167" y="2215633"/>
            <a:ext cx="2207583" cy="2207583"/>
          </a:xfrm>
          <a:custGeom>
            <a:avLst/>
            <a:gdLst>
              <a:gd name="connsiteX0" fmla="*/ 2267478 w 4534956"/>
              <a:gd name="connsiteY0" fmla="*/ 0 h 4537322"/>
              <a:gd name="connsiteX1" fmla="*/ 4534956 w 4534956"/>
              <a:gd name="connsiteY1" fmla="*/ 2268661 h 4537322"/>
              <a:gd name="connsiteX2" fmla="*/ 2267478 w 4534956"/>
              <a:gd name="connsiteY2" fmla="*/ 4537322 h 4537322"/>
              <a:gd name="connsiteX3" fmla="*/ 0 w 4534956"/>
              <a:gd name="connsiteY3" fmla="*/ 2268661 h 4537322"/>
              <a:gd name="connsiteX4" fmla="*/ 2267478 w 4534956"/>
              <a:gd name="connsiteY4" fmla="*/ 0 h 453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4956" h="4537322">
                <a:moveTo>
                  <a:pt x="2267478" y="0"/>
                </a:moveTo>
                <a:cubicBezTo>
                  <a:pt x="3519772" y="0"/>
                  <a:pt x="4534956" y="1015714"/>
                  <a:pt x="4534956" y="2268661"/>
                </a:cubicBezTo>
                <a:cubicBezTo>
                  <a:pt x="4534956" y="3521608"/>
                  <a:pt x="3519772" y="4537322"/>
                  <a:pt x="2267478" y="4537322"/>
                </a:cubicBezTo>
                <a:cubicBezTo>
                  <a:pt x="1015184" y="4537322"/>
                  <a:pt x="0" y="3521608"/>
                  <a:pt x="0" y="2268661"/>
                </a:cubicBezTo>
                <a:cubicBezTo>
                  <a:pt x="0" y="1015714"/>
                  <a:pt x="1015184" y="0"/>
                  <a:pt x="226747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206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014368" y="-1276351"/>
            <a:ext cx="9063832" cy="9193212"/>
          </a:xfrm>
          <a:custGeom>
            <a:avLst/>
            <a:gdLst>
              <a:gd name="connsiteX0" fmla="*/ 4531916 w 9063832"/>
              <a:gd name="connsiteY0" fmla="*/ 0 h 9193212"/>
              <a:gd name="connsiteX1" fmla="*/ 9063832 w 9063832"/>
              <a:gd name="connsiteY1" fmla="*/ 4596606 h 9193212"/>
              <a:gd name="connsiteX2" fmla="*/ 4531916 w 9063832"/>
              <a:gd name="connsiteY2" fmla="*/ 9193212 h 9193212"/>
              <a:gd name="connsiteX3" fmla="*/ 0 w 9063832"/>
              <a:gd name="connsiteY3" fmla="*/ 4596606 h 9193212"/>
              <a:gd name="connsiteX4" fmla="*/ 4531916 w 9063832"/>
              <a:gd name="connsiteY4" fmla="*/ 0 h 919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63832" h="9193212">
                <a:moveTo>
                  <a:pt x="4531916" y="0"/>
                </a:moveTo>
                <a:cubicBezTo>
                  <a:pt x="7034824" y="0"/>
                  <a:pt x="9063832" y="2057971"/>
                  <a:pt x="9063832" y="4596606"/>
                </a:cubicBezTo>
                <a:cubicBezTo>
                  <a:pt x="9063832" y="7135241"/>
                  <a:pt x="7034824" y="9193212"/>
                  <a:pt x="4531916" y="9193212"/>
                </a:cubicBezTo>
                <a:cubicBezTo>
                  <a:pt x="2029008" y="9193212"/>
                  <a:pt x="0" y="7135241"/>
                  <a:pt x="0" y="4596606"/>
                </a:cubicBezTo>
                <a:cubicBezTo>
                  <a:pt x="0" y="2057971"/>
                  <a:pt x="2029008" y="0"/>
                  <a:pt x="4531916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98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-3440114" y="-1276351"/>
            <a:ext cx="9063832" cy="9193212"/>
          </a:xfrm>
          <a:custGeom>
            <a:avLst/>
            <a:gdLst>
              <a:gd name="connsiteX0" fmla="*/ 4531916 w 9063832"/>
              <a:gd name="connsiteY0" fmla="*/ 0 h 9193212"/>
              <a:gd name="connsiteX1" fmla="*/ 9063832 w 9063832"/>
              <a:gd name="connsiteY1" fmla="*/ 4596606 h 9193212"/>
              <a:gd name="connsiteX2" fmla="*/ 4531916 w 9063832"/>
              <a:gd name="connsiteY2" fmla="*/ 9193212 h 9193212"/>
              <a:gd name="connsiteX3" fmla="*/ 0 w 9063832"/>
              <a:gd name="connsiteY3" fmla="*/ 4596606 h 9193212"/>
              <a:gd name="connsiteX4" fmla="*/ 4531916 w 9063832"/>
              <a:gd name="connsiteY4" fmla="*/ 0 h 919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63832" h="9193212">
                <a:moveTo>
                  <a:pt x="4531916" y="0"/>
                </a:moveTo>
                <a:cubicBezTo>
                  <a:pt x="7034824" y="0"/>
                  <a:pt x="9063832" y="2057971"/>
                  <a:pt x="9063832" y="4596606"/>
                </a:cubicBezTo>
                <a:cubicBezTo>
                  <a:pt x="9063832" y="7135241"/>
                  <a:pt x="7034824" y="9193212"/>
                  <a:pt x="4531916" y="9193212"/>
                </a:cubicBezTo>
                <a:cubicBezTo>
                  <a:pt x="2029008" y="9193212"/>
                  <a:pt x="0" y="7135241"/>
                  <a:pt x="0" y="4596606"/>
                </a:cubicBezTo>
                <a:cubicBezTo>
                  <a:pt x="0" y="2057971"/>
                  <a:pt x="2029008" y="0"/>
                  <a:pt x="4531916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2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ny 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-1" y="0"/>
            <a:ext cx="12192000" cy="4836957"/>
          </a:xfrm>
          <a:custGeom>
            <a:avLst/>
            <a:gdLst>
              <a:gd name="connsiteX0" fmla="*/ 0 w 12192000"/>
              <a:gd name="connsiteY0" fmla="*/ 0 h 4836957"/>
              <a:gd name="connsiteX1" fmla="*/ 12192000 w 12192000"/>
              <a:gd name="connsiteY1" fmla="*/ 0 h 4836957"/>
              <a:gd name="connsiteX2" fmla="*/ 12192000 w 12192000"/>
              <a:gd name="connsiteY2" fmla="*/ 4836957 h 4836957"/>
              <a:gd name="connsiteX3" fmla="*/ 0 w 12192000"/>
              <a:gd name="connsiteY3" fmla="*/ 4836957 h 4836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836957">
                <a:moveTo>
                  <a:pt x="0" y="0"/>
                </a:moveTo>
                <a:lnTo>
                  <a:pt x="12192000" y="0"/>
                </a:lnTo>
                <a:lnTo>
                  <a:pt x="12192000" y="4836957"/>
                </a:lnTo>
                <a:lnTo>
                  <a:pt x="0" y="4836957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7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7938" y="-48139"/>
            <a:ext cx="12271376" cy="4230037"/>
          </a:xfrm>
          <a:custGeom>
            <a:avLst/>
            <a:gdLst>
              <a:gd name="connsiteX0" fmla="*/ 0 w 12271376"/>
              <a:gd name="connsiteY0" fmla="*/ 0 h 4230037"/>
              <a:gd name="connsiteX1" fmla="*/ 12271376 w 12271376"/>
              <a:gd name="connsiteY1" fmla="*/ 0 h 4230037"/>
              <a:gd name="connsiteX2" fmla="*/ 12271376 w 12271376"/>
              <a:gd name="connsiteY2" fmla="*/ 767370 h 4230037"/>
              <a:gd name="connsiteX3" fmla="*/ 6135688 w 12271376"/>
              <a:gd name="connsiteY3" fmla="*/ 2148635 h 4230037"/>
              <a:gd name="connsiteX4" fmla="*/ 0 w 12271376"/>
              <a:gd name="connsiteY4" fmla="*/ 3529900 h 4230037"/>
              <a:gd name="connsiteX5" fmla="*/ 0 w 12271376"/>
              <a:gd name="connsiteY5" fmla="*/ 0 h 4230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71376" h="4230037">
                <a:moveTo>
                  <a:pt x="0" y="0"/>
                </a:moveTo>
                <a:cubicBezTo>
                  <a:pt x="4138023" y="0"/>
                  <a:pt x="8133354" y="0"/>
                  <a:pt x="12271376" y="0"/>
                </a:cubicBezTo>
                <a:cubicBezTo>
                  <a:pt x="12271376" y="306948"/>
                  <a:pt x="12271376" y="460422"/>
                  <a:pt x="12271376" y="767370"/>
                </a:cubicBezTo>
                <a:cubicBezTo>
                  <a:pt x="10131020" y="-153474"/>
                  <a:pt x="8133354" y="460422"/>
                  <a:pt x="6135688" y="2148635"/>
                </a:cubicBezTo>
                <a:cubicBezTo>
                  <a:pt x="4138023" y="3836848"/>
                  <a:pt x="2140356" y="5064639"/>
                  <a:pt x="0" y="3529900"/>
                </a:cubicBezTo>
                <a:cubicBezTo>
                  <a:pt x="0" y="2302109"/>
                  <a:pt x="0" y="1074317"/>
                  <a:pt x="0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8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174" y="3265703"/>
            <a:ext cx="12236450" cy="3647860"/>
          </a:xfrm>
          <a:custGeom>
            <a:avLst/>
            <a:gdLst>
              <a:gd name="connsiteX0" fmla="*/ 8569421 w 12236450"/>
              <a:gd name="connsiteY0" fmla="*/ 416 h 3647860"/>
              <a:gd name="connsiteX1" fmla="*/ 12236450 w 12236450"/>
              <a:gd name="connsiteY1" fmla="*/ 2163746 h 3647860"/>
              <a:gd name="connsiteX2" fmla="*/ 12236450 w 12236450"/>
              <a:gd name="connsiteY2" fmla="*/ 3647860 h 3647860"/>
              <a:gd name="connsiteX3" fmla="*/ 0 w 12236450"/>
              <a:gd name="connsiteY3" fmla="*/ 3647860 h 3647860"/>
              <a:gd name="connsiteX4" fmla="*/ 0 w 12236450"/>
              <a:gd name="connsiteY4" fmla="*/ 3400508 h 3647860"/>
              <a:gd name="connsiteX5" fmla="*/ 6118225 w 12236450"/>
              <a:gd name="connsiteY5" fmla="*/ 432279 h 3647860"/>
              <a:gd name="connsiteX6" fmla="*/ 8569421 w 12236450"/>
              <a:gd name="connsiteY6" fmla="*/ 416 h 3647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36450" h="3647860">
                <a:moveTo>
                  <a:pt x="8569421" y="416"/>
                </a:moveTo>
                <a:cubicBezTo>
                  <a:pt x="10132616" y="-17496"/>
                  <a:pt x="11582832" y="540496"/>
                  <a:pt x="12236450" y="2163746"/>
                </a:cubicBezTo>
                <a:cubicBezTo>
                  <a:pt x="12236450" y="2658451"/>
                  <a:pt x="12236450" y="3153155"/>
                  <a:pt x="12236450" y="3647860"/>
                </a:cubicBezTo>
                <a:cubicBezTo>
                  <a:pt x="8110205" y="3647860"/>
                  <a:pt x="4126245" y="3647860"/>
                  <a:pt x="0" y="3647860"/>
                </a:cubicBezTo>
                <a:cubicBezTo>
                  <a:pt x="0" y="3647860"/>
                  <a:pt x="0" y="3400508"/>
                  <a:pt x="0" y="3400508"/>
                </a:cubicBezTo>
                <a:cubicBezTo>
                  <a:pt x="1849696" y="2658451"/>
                  <a:pt x="3699392" y="926984"/>
                  <a:pt x="6118225" y="432279"/>
                </a:cubicBezTo>
                <a:cubicBezTo>
                  <a:pt x="6900789" y="177197"/>
                  <a:pt x="7750604" y="9799"/>
                  <a:pt x="8569421" y="416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0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Members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3567588" y="1904421"/>
            <a:ext cx="2207583" cy="2207583"/>
          </a:xfrm>
          <a:custGeom>
            <a:avLst/>
            <a:gdLst>
              <a:gd name="connsiteX0" fmla="*/ 2267478 w 4534956"/>
              <a:gd name="connsiteY0" fmla="*/ 0 h 4537322"/>
              <a:gd name="connsiteX1" fmla="*/ 4534956 w 4534956"/>
              <a:gd name="connsiteY1" fmla="*/ 2268661 h 4537322"/>
              <a:gd name="connsiteX2" fmla="*/ 2267478 w 4534956"/>
              <a:gd name="connsiteY2" fmla="*/ 4537322 h 4537322"/>
              <a:gd name="connsiteX3" fmla="*/ 0 w 4534956"/>
              <a:gd name="connsiteY3" fmla="*/ 2268661 h 4537322"/>
              <a:gd name="connsiteX4" fmla="*/ 2267478 w 4534956"/>
              <a:gd name="connsiteY4" fmla="*/ 0 h 453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4956" h="4537322">
                <a:moveTo>
                  <a:pt x="2267478" y="0"/>
                </a:moveTo>
                <a:cubicBezTo>
                  <a:pt x="3519772" y="0"/>
                  <a:pt x="4534956" y="1015714"/>
                  <a:pt x="4534956" y="2268661"/>
                </a:cubicBezTo>
                <a:cubicBezTo>
                  <a:pt x="4534956" y="3521608"/>
                  <a:pt x="3519772" y="4537322"/>
                  <a:pt x="2267478" y="4537322"/>
                </a:cubicBezTo>
                <a:cubicBezTo>
                  <a:pt x="1015184" y="4537322"/>
                  <a:pt x="0" y="3521608"/>
                  <a:pt x="0" y="2268661"/>
                </a:cubicBezTo>
                <a:cubicBezTo>
                  <a:pt x="0" y="1015714"/>
                  <a:pt x="1015184" y="0"/>
                  <a:pt x="226747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503459" y="1904421"/>
            <a:ext cx="2207583" cy="2207583"/>
          </a:xfrm>
          <a:custGeom>
            <a:avLst/>
            <a:gdLst>
              <a:gd name="connsiteX0" fmla="*/ 2267478 w 4534956"/>
              <a:gd name="connsiteY0" fmla="*/ 0 h 4537322"/>
              <a:gd name="connsiteX1" fmla="*/ 4534956 w 4534956"/>
              <a:gd name="connsiteY1" fmla="*/ 2268661 h 4537322"/>
              <a:gd name="connsiteX2" fmla="*/ 2267478 w 4534956"/>
              <a:gd name="connsiteY2" fmla="*/ 4537322 h 4537322"/>
              <a:gd name="connsiteX3" fmla="*/ 0 w 4534956"/>
              <a:gd name="connsiteY3" fmla="*/ 2268661 h 4537322"/>
              <a:gd name="connsiteX4" fmla="*/ 2267478 w 4534956"/>
              <a:gd name="connsiteY4" fmla="*/ 0 h 453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4956" h="4537322">
                <a:moveTo>
                  <a:pt x="2267478" y="0"/>
                </a:moveTo>
                <a:cubicBezTo>
                  <a:pt x="3519772" y="0"/>
                  <a:pt x="4534956" y="1015714"/>
                  <a:pt x="4534956" y="2268661"/>
                </a:cubicBezTo>
                <a:cubicBezTo>
                  <a:pt x="4534956" y="3521608"/>
                  <a:pt x="3519772" y="4537322"/>
                  <a:pt x="2267478" y="4537322"/>
                </a:cubicBezTo>
                <a:cubicBezTo>
                  <a:pt x="1015184" y="4537322"/>
                  <a:pt x="0" y="3521608"/>
                  <a:pt x="0" y="2268661"/>
                </a:cubicBezTo>
                <a:cubicBezTo>
                  <a:pt x="0" y="1015714"/>
                  <a:pt x="1015184" y="0"/>
                  <a:pt x="226747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9368200" y="1891599"/>
            <a:ext cx="2207583" cy="2207583"/>
          </a:xfrm>
          <a:custGeom>
            <a:avLst/>
            <a:gdLst>
              <a:gd name="connsiteX0" fmla="*/ 2267478 w 4534956"/>
              <a:gd name="connsiteY0" fmla="*/ 0 h 4537322"/>
              <a:gd name="connsiteX1" fmla="*/ 4534956 w 4534956"/>
              <a:gd name="connsiteY1" fmla="*/ 2268661 h 4537322"/>
              <a:gd name="connsiteX2" fmla="*/ 2267478 w 4534956"/>
              <a:gd name="connsiteY2" fmla="*/ 4537322 h 4537322"/>
              <a:gd name="connsiteX3" fmla="*/ 0 w 4534956"/>
              <a:gd name="connsiteY3" fmla="*/ 2268661 h 4537322"/>
              <a:gd name="connsiteX4" fmla="*/ 2267478 w 4534956"/>
              <a:gd name="connsiteY4" fmla="*/ 0 h 453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4956" h="4537322">
                <a:moveTo>
                  <a:pt x="2267478" y="0"/>
                </a:moveTo>
                <a:cubicBezTo>
                  <a:pt x="3519772" y="0"/>
                  <a:pt x="4534956" y="1015714"/>
                  <a:pt x="4534956" y="2268661"/>
                </a:cubicBezTo>
                <a:cubicBezTo>
                  <a:pt x="4534956" y="3521608"/>
                  <a:pt x="3519772" y="4537322"/>
                  <a:pt x="2267478" y="4537322"/>
                </a:cubicBezTo>
                <a:cubicBezTo>
                  <a:pt x="1015184" y="4537322"/>
                  <a:pt x="0" y="3521608"/>
                  <a:pt x="0" y="2268661"/>
                </a:cubicBezTo>
                <a:cubicBezTo>
                  <a:pt x="0" y="1015714"/>
                  <a:pt x="1015184" y="0"/>
                  <a:pt x="226747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4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31717" y="1904421"/>
            <a:ext cx="2207583" cy="2207583"/>
          </a:xfrm>
          <a:custGeom>
            <a:avLst/>
            <a:gdLst>
              <a:gd name="connsiteX0" fmla="*/ 2267478 w 4534956"/>
              <a:gd name="connsiteY0" fmla="*/ 0 h 4537322"/>
              <a:gd name="connsiteX1" fmla="*/ 4534956 w 4534956"/>
              <a:gd name="connsiteY1" fmla="*/ 2268661 h 4537322"/>
              <a:gd name="connsiteX2" fmla="*/ 2267478 w 4534956"/>
              <a:gd name="connsiteY2" fmla="*/ 4537322 h 4537322"/>
              <a:gd name="connsiteX3" fmla="*/ 0 w 4534956"/>
              <a:gd name="connsiteY3" fmla="*/ 2268661 h 4537322"/>
              <a:gd name="connsiteX4" fmla="*/ 2267478 w 4534956"/>
              <a:gd name="connsiteY4" fmla="*/ 0 h 453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4956" h="4537322">
                <a:moveTo>
                  <a:pt x="2267478" y="0"/>
                </a:moveTo>
                <a:cubicBezTo>
                  <a:pt x="3519772" y="0"/>
                  <a:pt x="4534956" y="1015714"/>
                  <a:pt x="4534956" y="2268661"/>
                </a:cubicBezTo>
                <a:cubicBezTo>
                  <a:pt x="4534956" y="3521608"/>
                  <a:pt x="3519772" y="4537322"/>
                  <a:pt x="2267478" y="4537322"/>
                </a:cubicBezTo>
                <a:cubicBezTo>
                  <a:pt x="1015184" y="4537322"/>
                  <a:pt x="0" y="3521608"/>
                  <a:pt x="0" y="2268661"/>
                </a:cubicBezTo>
                <a:cubicBezTo>
                  <a:pt x="0" y="1015714"/>
                  <a:pt x="1015184" y="0"/>
                  <a:pt x="226747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1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det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011812" y="1558734"/>
            <a:ext cx="3755348" cy="3755348"/>
          </a:xfrm>
          <a:custGeom>
            <a:avLst/>
            <a:gdLst>
              <a:gd name="connsiteX0" fmla="*/ 2267478 w 4534956"/>
              <a:gd name="connsiteY0" fmla="*/ 0 h 4537322"/>
              <a:gd name="connsiteX1" fmla="*/ 4534956 w 4534956"/>
              <a:gd name="connsiteY1" fmla="*/ 2268661 h 4537322"/>
              <a:gd name="connsiteX2" fmla="*/ 2267478 w 4534956"/>
              <a:gd name="connsiteY2" fmla="*/ 4537322 h 4537322"/>
              <a:gd name="connsiteX3" fmla="*/ 0 w 4534956"/>
              <a:gd name="connsiteY3" fmla="*/ 2268661 h 4537322"/>
              <a:gd name="connsiteX4" fmla="*/ 2267478 w 4534956"/>
              <a:gd name="connsiteY4" fmla="*/ 0 h 453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4956" h="4537322">
                <a:moveTo>
                  <a:pt x="2267478" y="0"/>
                </a:moveTo>
                <a:cubicBezTo>
                  <a:pt x="3519772" y="0"/>
                  <a:pt x="4534956" y="1015714"/>
                  <a:pt x="4534956" y="2268661"/>
                </a:cubicBezTo>
                <a:cubicBezTo>
                  <a:pt x="4534956" y="3521608"/>
                  <a:pt x="3519772" y="4537322"/>
                  <a:pt x="2267478" y="4537322"/>
                </a:cubicBezTo>
                <a:cubicBezTo>
                  <a:pt x="1015184" y="4537322"/>
                  <a:pt x="0" y="3521608"/>
                  <a:pt x="0" y="2268661"/>
                </a:cubicBezTo>
                <a:cubicBezTo>
                  <a:pt x="0" y="1015714"/>
                  <a:pt x="1015184" y="0"/>
                  <a:pt x="226747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59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detai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7493113" y="1558734"/>
            <a:ext cx="3755348" cy="3755348"/>
          </a:xfrm>
          <a:custGeom>
            <a:avLst/>
            <a:gdLst>
              <a:gd name="connsiteX0" fmla="*/ 2267478 w 4534956"/>
              <a:gd name="connsiteY0" fmla="*/ 0 h 4537322"/>
              <a:gd name="connsiteX1" fmla="*/ 4534956 w 4534956"/>
              <a:gd name="connsiteY1" fmla="*/ 2268661 h 4537322"/>
              <a:gd name="connsiteX2" fmla="*/ 2267478 w 4534956"/>
              <a:gd name="connsiteY2" fmla="*/ 4537322 h 4537322"/>
              <a:gd name="connsiteX3" fmla="*/ 0 w 4534956"/>
              <a:gd name="connsiteY3" fmla="*/ 2268661 h 4537322"/>
              <a:gd name="connsiteX4" fmla="*/ 2267478 w 4534956"/>
              <a:gd name="connsiteY4" fmla="*/ 0 h 453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4956" h="4537322">
                <a:moveTo>
                  <a:pt x="2267478" y="0"/>
                </a:moveTo>
                <a:cubicBezTo>
                  <a:pt x="3519772" y="0"/>
                  <a:pt x="4534956" y="1015714"/>
                  <a:pt x="4534956" y="2268661"/>
                </a:cubicBezTo>
                <a:cubicBezTo>
                  <a:pt x="4534956" y="3521608"/>
                  <a:pt x="3519772" y="4537322"/>
                  <a:pt x="2267478" y="4537322"/>
                </a:cubicBezTo>
                <a:cubicBezTo>
                  <a:pt x="1015184" y="4537322"/>
                  <a:pt x="0" y="3521608"/>
                  <a:pt x="0" y="2268661"/>
                </a:cubicBezTo>
                <a:cubicBezTo>
                  <a:pt x="0" y="1015714"/>
                  <a:pt x="1015184" y="0"/>
                  <a:pt x="226747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5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35" hasCustomPrompt="1"/>
          </p:nvPr>
        </p:nvSpPr>
        <p:spPr>
          <a:xfrm>
            <a:off x="762145" y="1969443"/>
            <a:ext cx="4288745" cy="4126558"/>
          </a:xfrm>
          <a:custGeom>
            <a:avLst/>
            <a:gdLst>
              <a:gd name="connsiteX0" fmla="*/ 0 w 4288745"/>
              <a:gd name="connsiteY0" fmla="*/ 0 h 4126558"/>
              <a:gd name="connsiteX1" fmla="*/ 4288745 w 4288745"/>
              <a:gd name="connsiteY1" fmla="*/ 0 h 4126558"/>
              <a:gd name="connsiteX2" fmla="*/ 4288745 w 4288745"/>
              <a:gd name="connsiteY2" fmla="*/ 4126558 h 4126558"/>
              <a:gd name="connsiteX3" fmla="*/ 0 w 4288745"/>
              <a:gd name="connsiteY3" fmla="*/ 4126558 h 4126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8745" h="4126558">
                <a:moveTo>
                  <a:pt x="0" y="0"/>
                </a:moveTo>
                <a:lnTo>
                  <a:pt x="4288745" y="0"/>
                </a:lnTo>
                <a:lnTo>
                  <a:pt x="4288745" y="4126558"/>
                </a:lnTo>
                <a:lnTo>
                  <a:pt x="0" y="4126558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36" hasCustomPrompt="1"/>
          </p:nvPr>
        </p:nvSpPr>
        <p:spPr>
          <a:xfrm>
            <a:off x="5185116" y="1969442"/>
            <a:ext cx="1996146" cy="2000842"/>
          </a:xfrm>
          <a:custGeom>
            <a:avLst/>
            <a:gdLst>
              <a:gd name="connsiteX0" fmla="*/ 0 w 1996146"/>
              <a:gd name="connsiteY0" fmla="*/ 0 h 2000842"/>
              <a:gd name="connsiteX1" fmla="*/ 1996146 w 1996146"/>
              <a:gd name="connsiteY1" fmla="*/ 0 h 2000842"/>
              <a:gd name="connsiteX2" fmla="*/ 1996146 w 1996146"/>
              <a:gd name="connsiteY2" fmla="*/ 2000842 h 2000842"/>
              <a:gd name="connsiteX3" fmla="*/ 0 w 1996146"/>
              <a:gd name="connsiteY3" fmla="*/ 2000842 h 200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6146" h="2000842">
                <a:moveTo>
                  <a:pt x="0" y="0"/>
                </a:moveTo>
                <a:lnTo>
                  <a:pt x="1996146" y="0"/>
                </a:lnTo>
                <a:lnTo>
                  <a:pt x="1996146" y="2000842"/>
                </a:lnTo>
                <a:lnTo>
                  <a:pt x="0" y="200084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37" hasCustomPrompt="1"/>
          </p:nvPr>
        </p:nvSpPr>
        <p:spPr>
          <a:xfrm>
            <a:off x="5178407" y="4095158"/>
            <a:ext cx="1996146" cy="2000842"/>
          </a:xfrm>
          <a:custGeom>
            <a:avLst/>
            <a:gdLst>
              <a:gd name="connsiteX0" fmla="*/ 0 w 1996146"/>
              <a:gd name="connsiteY0" fmla="*/ 0 h 2000842"/>
              <a:gd name="connsiteX1" fmla="*/ 1996146 w 1996146"/>
              <a:gd name="connsiteY1" fmla="*/ 0 h 2000842"/>
              <a:gd name="connsiteX2" fmla="*/ 1996146 w 1996146"/>
              <a:gd name="connsiteY2" fmla="*/ 2000842 h 2000842"/>
              <a:gd name="connsiteX3" fmla="*/ 0 w 1996146"/>
              <a:gd name="connsiteY3" fmla="*/ 2000842 h 200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6146" h="2000842">
                <a:moveTo>
                  <a:pt x="0" y="0"/>
                </a:moveTo>
                <a:lnTo>
                  <a:pt x="1996146" y="0"/>
                </a:lnTo>
                <a:lnTo>
                  <a:pt x="1996146" y="2000842"/>
                </a:lnTo>
                <a:lnTo>
                  <a:pt x="0" y="200084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38" hasCustomPrompt="1"/>
          </p:nvPr>
        </p:nvSpPr>
        <p:spPr>
          <a:xfrm>
            <a:off x="7315177" y="1969442"/>
            <a:ext cx="1996146" cy="2000842"/>
          </a:xfrm>
          <a:custGeom>
            <a:avLst/>
            <a:gdLst>
              <a:gd name="connsiteX0" fmla="*/ 0 w 1996146"/>
              <a:gd name="connsiteY0" fmla="*/ 0 h 2000842"/>
              <a:gd name="connsiteX1" fmla="*/ 1996146 w 1996146"/>
              <a:gd name="connsiteY1" fmla="*/ 0 h 2000842"/>
              <a:gd name="connsiteX2" fmla="*/ 1996146 w 1996146"/>
              <a:gd name="connsiteY2" fmla="*/ 2000842 h 2000842"/>
              <a:gd name="connsiteX3" fmla="*/ 0 w 1996146"/>
              <a:gd name="connsiteY3" fmla="*/ 2000842 h 200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6146" h="2000842">
                <a:moveTo>
                  <a:pt x="0" y="0"/>
                </a:moveTo>
                <a:lnTo>
                  <a:pt x="1996146" y="0"/>
                </a:lnTo>
                <a:lnTo>
                  <a:pt x="1996146" y="2000842"/>
                </a:lnTo>
                <a:lnTo>
                  <a:pt x="0" y="200084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39" hasCustomPrompt="1"/>
          </p:nvPr>
        </p:nvSpPr>
        <p:spPr>
          <a:xfrm>
            <a:off x="7308468" y="4095158"/>
            <a:ext cx="1996146" cy="2000842"/>
          </a:xfrm>
          <a:custGeom>
            <a:avLst/>
            <a:gdLst>
              <a:gd name="connsiteX0" fmla="*/ 0 w 1996146"/>
              <a:gd name="connsiteY0" fmla="*/ 0 h 2000842"/>
              <a:gd name="connsiteX1" fmla="*/ 1996146 w 1996146"/>
              <a:gd name="connsiteY1" fmla="*/ 0 h 2000842"/>
              <a:gd name="connsiteX2" fmla="*/ 1996146 w 1996146"/>
              <a:gd name="connsiteY2" fmla="*/ 2000842 h 2000842"/>
              <a:gd name="connsiteX3" fmla="*/ 0 w 1996146"/>
              <a:gd name="connsiteY3" fmla="*/ 2000842 h 200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6146" h="2000842">
                <a:moveTo>
                  <a:pt x="0" y="0"/>
                </a:moveTo>
                <a:lnTo>
                  <a:pt x="1996146" y="0"/>
                </a:lnTo>
                <a:lnTo>
                  <a:pt x="1996146" y="2000842"/>
                </a:lnTo>
                <a:lnTo>
                  <a:pt x="0" y="200084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40" hasCustomPrompt="1"/>
          </p:nvPr>
        </p:nvSpPr>
        <p:spPr>
          <a:xfrm>
            <a:off x="9435974" y="4095158"/>
            <a:ext cx="1996146" cy="2000842"/>
          </a:xfrm>
          <a:custGeom>
            <a:avLst/>
            <a:gdLst>
              <a:gd name="connsiteX0" fmla="*/ 0 w 1996146"/>
              <a:gd name="connsiteY0" fmla="*/ 0 h 2000842"/>
              <a:gd name="connsiteX1" fmla="*/ 1996146 w 1996146"/>
              <a:gd name="connsiteY1" fmla="*/ 0 h 2000842"/>
              <a:gd name="connsiteX2" fmla="*/ 1996146 w 1996146"/>
              <a:gd name="connsiteY2" fmla="*/ 2000842 h 2000842"/>
              <a:gd name="connsiteX3" fmla="*/ 0 w 1996146"/>
              <a:gd name="connsiteY3" fmla="*/ 2000842 h 200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6146" h="2000842">
                <a:moveTo>
                  <a:pt x="0" y="0"/>
                </a:moveTo>
                <a:lnTo>
                  <a:pt x="1996146" y="0"/>
                </a:lnTo>
                <a:lnTo>
                  <a:pt x="1996146" y="2000842"/>
                </a:lnTo>
                <a:lnTo>
                  <a:pt x="0" y="200084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41" hasCustomPrompt="1"/>
          </p:nvPr>
        </p:nvSpPr>
        <p:spPr>
          <a:xfrm>
            <a:off x="9442683" y="1969442"/>
            <a:ext cx="1996146" cy="2000842"/>
          </a:xfrm>
          <a:custGeom>
            <a:avLst/>
            <a:gdLst>
              <a:gd name="connsiteX0" fmla="*/ 0 w 1996146"/>
              <a:gd name="connsiteY0" fmla="*/ 0 h 2000842"/>
              <a:gd name="connsiteX1" fmla="*/ 1996146 w 1996146"/>
              <a:gd name="connsiteY1" fmla="*/ 0 h 2000842"/>
              <a:gd name="connsiteX2" fmla="*/ 1996146 w 1996146"/>
              <a:gd name="connsiteY2" fmla="*/ 2000842 h 2000842"/>
              <a:gd name="connsiteX3" fmla="*/ 0 w 1996146"/>
              <a:gd name="connsiteY3" fmla="*/ 2000842 h 200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6146" h="2000842">
                <a:moveTo>
                  <a:pt x="0" y="0"/>
                </a:moveTo>
                <a:lnTo>
                  <a:pt x="1996146" y="0"/>
                </a:lnTo>
                <a:lnTo>
                  <a:pt x="1996146" y="2000842"/>
                </a:lnTo>
                <a:lnTo>
                  <a:pt x="0" y="200084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82397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59" hasCustomPrompt="1"/>
          </p:nvPr>
        </p:nvSpPr>
        <p:spPr>
          <a:xfrm>
            <a:off x="1048189" y="2210372"/>
            <a:ext cx="3920051" cy="3580827"/>
          </a:xfrm>
          <a:custGeom>
            <a:avLst/>
            <a:gdLst>
              <a:gd name="connsiteX0" fmla="*/ 44510 w 3920051"/>
              <a:gd name="connsiteY0" fmla="*/ 0 h 3580827"/>
              <a:gd name="connsiteX1" fmla="*/ 3875541 w 3920051"/>
              <a:gd name="connsiteY1" fmla="*/ 0 h 3580827"/>
              <a:gd name="connsiteX2" fmla="*/ 3920051 w 3920051"/>
              <a:gd name="connsiteY2" fmla="*/ 44510 h 3580827"/>
              <a:gd name="connsiteX3" fmla="*/ 3920051 w 3920051"/>
              <a:gd name="connsiteY3" fmla="*/ 3580827 h 3580827"/>
              <a:gd name="connsiteX4" fmla="*/ 0 w 3920051"/>
              <a:gd name="connsiteY4" fmla="*/ 3580827 h 3580827"/>
              <a:gd name="connsiteX5" fmla="*/ 0 w 3920051"/>
              <a:gd name="connsiteY5" fmla="*/ 44510 h 3580827"/>
              <a:gd name="connsiteX6" fmla="*/ 44510 w 3920051"/>
              <a:gd name="connsiteY6" fmla="*/ 0 h 358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20051" h="3580827">
                <a:moveTo>
                  <a:pt x="44510" y="0"/>
                </a:moveTo>
                <a:lnTo>
                  <a:pt x="3875541" y="0"/>
                </a:lnTo>
                <a:cubicBezTo>
                  <a:pt x="3900123" y="0"/>
                  <a:pt x="3920051" y="19928"/>
                  <a:pt x="3920051" y="44510"/>
                </a:cubicBezTo>
                <a:lnTo>
                  <a:pt x="3920051" y="3580827"/>
                </a:lnTo>
                <a:lnTo>
                  <a:pt x="0" y="3580827"/>
                </a:lnTo>
                <a:lnTo>
                  <a:pt x="0" y="44510"/>
                </a:lnTo>
                <a:cubicBezTo>
                  <a:pt x="0" y="19928"/>
                  <a:pt x="19928" y="0"/>
                  <a:pt x="44510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60" hasCustomPrompt="1"/>
          </p:nvPr>
        </p:nvSpPr>
        <p:spPr>
          <a:xfrm>
            <a:off x="5056309" y="2210373"/>
            <a:ext cx="1931230" cy="1744408"/>
          </a:xfrm>
          <a:custGeom>
            <a:avLst/>
            <a:gdLst>
              <a:gd name="connsiteX0" fmla="*/ 21683 w 1931230"/>
              <a:gd name="connsiteY0" fmla="*/ 0 h 1744408"/>
              <a:gd name="connsiteX1" fmla="*/ 1909547 w 1931230"/>
              <a:gd name="connsiteY1" fmla="*/ 0 h 1744408"/>
              <a:gd name="connsiteX2" fmla="*/ 1931230 w 1931230"/>
              <a:gd name="connsiteY2" fmla="*/ 21683 h 1744408"/>
              <a:gd name="connsiteX3" fmla="*/ 1931230 w 1931230"/>
              <a:gd name="connsiteY3" fmla="*/ 1744408 h 1744408"/>
              <a:gd name="connsiteX4" fmla="*/ 0 w 1931230"/>
              <a:gd name="connsiteY4" fmla="*/ 1744408 h 1744408"/>
              <a:gd name="connsiteX5" fmla="*/ 0 w 1931230"/>
              <a:gd name="connsiteY5" fmla="*/ 21683 h 1744408"/>
              <a:gd name="connsiteX6" fmla="*/ 21683 w 1931230"/>
              <a:gd name="connsiteY6" fmla="*/ 0 h 1744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31230" h="1744408">
                <a:moveTo>
                  <a:pt x="21683" y="0"/>
                </a:moveTo>
                <a:lnTo>
                  <a:pt x="1909547" y="0"/>
                </a:lnTo>
                <a:cubicBezTo>
                  <a:pt x="1921522" y="0"/>
                  <a:pt x="1931230" y="9708"/>
                  <a:pt x="1931230" y="21683"/>
                </a:cubicBezTo>
                <a:lnTo>
                  <a:pt x="1931230" y="1744408"/>
                </a:lnTo>
                <a:lnTo>
                  <a:pt x="0" y="1744408"/>
                </a:lnTo>
                <a:lnTo>
                  <a:pt x="0" y="21683"/>
                </a:lnTo>
                <a:cubicBezTo>
                  <a:pt x="0" y="9708"/>
                  <a:pt x="9708" y="0"/>
                  <a:pt x="21683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61" hasCustomPrompt="1"/>
          </p:nvPr>
        </p:nvSpPr>
        <p:spPr>
          <a:xfrm>
            <a:off x="5056309" y="4046793"/>
            <a:ext cx="1931230" cy="1744408"/>
          </a:xfrm>
          <a:custGeom>
            <a:avLst/>
            <a:gdLst>
              <a:gd name="connsiteX0" fmla="*/ 21683 w 1931230"/>
              <a:gd name="connsiteY0" fmla="*/ 0 h 1744408"/>
              <a:gd name="connsiteX1" fmla="*/ 1909547 w 1931230"/>
              <a:gd name="connsiteY1" fmla="*/ 0 h 1744408"/>
              <a:gd name="connsiteX2" fmla="*/ 1931230 w 1931230"/>
              <a:gd name="connsiteY2" fmla="*/ 21683 h 1744408"/>
              <a:gd name="connsiteX3" fmla="*/ 1931230 w 1931230"/>
              <a:gd name="connsiteY3" fmla="*/ 1744408 h 1744408"/>
              <a:gd name="connsiteX4" fmla="*/ 0 w 1931230"/>
              <a:gd name="connsiteY4" fmla="*/ 1744408 h 1744408"/>
              <a:gd name="connsiteX5" fmla="*/ 0 w 1931230"/>
              <a:gd name="connsiteY5" fmla="*/ 21683 h 1744408"/>
              <a:gd name="connsiteX6" fmla="*/ 21683 w 1931230"/>
              <a:gd name="connsiteY6" fmla="*/ 0 h 1744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31230" h="1744408">
                <a:moveTo>
                  <a:pt x="21683" y="0"/>
                </a:moveTo>
                <a:lnTo>
                  <a:pt x="1909547" y="0"/>
                </a:lnTo>
                <a:cubicBezTo>
                  <a:pt x="1921522" y="0"/>
                  <a:pt x="1931230" y="9708"/>
                  <a:pt x="1931230" y="21683"/>
                </a:cubicBezTo>
                <a:lnTo>
                  <a:pt x="1931230" y="1744408"/>
                </a:lnTo>
                <a:lnTo>
                  <a:pt x="0" y="1744408"/>
                </a:lnTo>
                <a:lnTo>
                  <a:pt x="0" y="21683"/>
                </a:lnTo>
                <a:cubicBezTo>
                  <a:pt x="0" y="9708"/>
                  <a:pt x="9708" y="0"/>
                  <a:pt x="21683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62" hasCustomPrompt="1"/>
          </p:nvPr>
        </p:nvSpPr>
        <p:spPr>
          <a:xfrm>
            <a:off x="7065864" y="4046793"/>
            <a:ext cx="1931230" cy="1744408"/>
          </a:xfrm>
          <a:custGeom>
            <a:avLst/>
            <a:gdLst>
              <a:gd name="connsiteX0" fmla="*/ 21683 w 1931230"/>
              <a:gd name="connsiteY0" fmla="*/ 0 h 1744408"/>
              <a:gd name="connsiteX1" fmla="*/ 1909547 w 1931230"/>
              <a:gd name="connsiteY1" fmla="*/ 0 h 1744408"/>
              <a:gd name="connsiteX2" fmla="*/ 1931230 w 1931230"/>
              <a:gd name="connsiteY2" fmla="*/ 21683 h 1744408"/>
              <a:gd name="connsiteX3" fmla="*/ 1931230 w 1931230"/>
              <a:gd name="connsiteY3" fmla="*/ 1744408 h 1744408"/>
              <a:gd name="connsiteX4" fmla="*/ 0 w 1931230"/>
              <a:gd name="connsiteY4" fmla="*/ 1744408 h 1744408"/>
              <a:gd name="connsiteX5" fmla="*/ 0 w 1931230"/>
              <a:gd name="connsiteY5" fmla="*/ 21683 h 1744408"/>
              <a:gd name="connsiteX6" fmla="*/ 21683 w 1931230"/>
              <a:gd name="connsiteY6" fmla="*/ 0 h 1744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31230" h="1744408">
                <a:moveTo>
                  <a:pt x="21683" y="0"/>
                </a:moveTo>
                <a:lnTo>
                  <a:pt x="1909547" y="0"/>
                </a:lnTo>
                <a:cubicBezTo>
                  <a:pt x="1921522" y="0"/>
                  <a:pt x="1931230" y="9708"/>
                  <a:pt x="1931230" y="21683"/>
                </a:cubicBezTo>
                <a:lnTo>
                  <a:pt x="1931230" y="1744408"/>
                </a:lnTo>
                <a:lnTo>
                  <a:pt x="0" y="1744408"/>
                </a:lnTo>
                <a:lnTo>
                  <a:pt x="0" y="21683"/>
                </a:lnTo>
                <a:cubicBezTo>
                  <a:pt x="0" y="9708"/>
                  <a:pt x="9708" y="0"/>
                  <a:pt x="21683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63" hasCustomPrompt="1"/>
          </p:nvPr>
        </p:nvSpPr>
        <p:spPr>
          <a:xfrm>
            <a:off x="9075419" y="2210372"/>
            <a:ext cx="1943100" cy="3580827"/>
          </a:xfrm>
          <a:custGeom>
            <a:avLst/>
            <a:gdLst>
              <a:gd name="connsiteX0" fmla="*/ 24153 w 1943100"/>
              <a:gd name="connsiteY0" fmla="*/ 0 h 3580827"/>
              <a:gd name="connsiteX1" fmla="*/ 1918947 w 1943100"/>
              <a:gd name="connsiteY1" fmla="*/ 0 h 3580827"/>
              <a:gd name="connsiteX2" fmla="*/ 1943100 w 1943100"/>
              <a:gd name="connsiteY2" fmla="*/ 24153 h 3580827"/>
              <a:gd name="connsiteX3" fmla="*/ 1943100 w 1943100"/>
              <a:gd name="connsiteY3" fmla="*/ 3580827 h 3580827"/>
              <a:gd name="connsiteX4" fmla="*/ 0 w 1943100"/>
              <a:gd name="connsiteY4" fmla="*/ 3580827 h 3580827"/>
              <a:gd name="connsiteX5" fmla="*/ 0 w 1943100"/>
              <a:gd name="connsiteY5" fmla="*/ 24153 h 3580827"/>
              <a:gd name="connsiteX6" fmla="*/ 24153 w 1943100"/>
              <a:gd name="connsiteY6" fmla="*/ 0 h 358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43100" h="3580827">
                <a:moveTo>
                  <a:pt x="24153" y="0"/>
                </a:moveTo>
                <a:lnTo>
                  <a:pt x="1918947" y="0"/>
                </a:lnTo>
                <a:cubicBezTo>
                  <a:pt x="1932286" y="0"/>
                  <a:pt x="1943100" y="10814"/>
                  <a:pt x="1943100" y="24153"/>
                </a:cubicBezTo>
                <a:lnTo>
                  <a:pt x="1943100" y="3580827"/>
                </a:lnTo>
                <a:lnTo>
                  <a:pt x="0" y="3580827"/>
                </a:lnTo>
                <a:lnTo>
                  <a:pt x="0" y="24153"/>
                </a:lnTo>
                <a:cubicBezTo>
                  <a:pt x="0" y="10814"/>
                  <a:pt x="10814" y="0"/>
                  <a:pt x="24153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30475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w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4632774" y="2527044"/>
            <a:ext cx="2925023" cy="2925023"/>
          </a:xfrm>
          <a:prstGeom prst="donut">
            <a:avLst/>
          </a:pr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49636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pattFill prst="smConfetti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762000"/>
          </a:xfrm>
          <a:prstGeom prst="rect">
            <a:avLst/>
          </a:prstGeom>
          <a:solidFill>
            <a:srgbClr val="00206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>
              <a:solidFill>
                <a:prstClr val="white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Rectangle 54"/>
          <p:cNvSpPr>
            <a:spLocks noChangeArrowheads="1"/>
          </p:cNvSpPr>
          <p:nvPr userDrawn="1"/>
        </p:nvSpPr>
        <p:spPr bwMode="auto">
          <a:xfrm flipV="1">
            <a:off x="-1047750" y="1651000"/>
            <a:ext cx="912284" cy="615950"/>
          </a:xfrm>
          <a:prstGeom prst="rect">
            <a:avLst/>
          </a:prstGeom>
          <a:solidFill>
            <a:srgbClr val="0E569B"/>
          </a:solidFill>
          <a:ln w="9525">
            <a:noFill/>
            <a:miter lim="800000"/>
            <a:headEnd/>
            <a:tailEnd/>
          </a:ln>
        </p:spPr>
        <p:txBody>
          <a:bodyPr rot="10800000" lIns="0" tIns="0" rIns="0" bIns="0" anchor="ctr" anchorCtr="1"/>
          <a:lstStyle/>
          <a:p>
            <a:pPr algn="r">
              <a:defRPr/>
            </a:pPr>
            <a:r>
              <a:rPr lang="en-GB" sz="1000">
                <a:solidFill>
                  <a:prstClr val="white"/>
                </a:solidFill>
                <a:latin typeface="Arial" charset="0"/>
                <a:cs typeface="Arial" charset="0"/>
              </a:rPr>
              <a:t>14</a:t>
            </a:r>
          </a:p>
          <a:p>
            <a:pPr algn="r">
              <a:defRPr/>
            </a:pPr>
            <a:r>
              <a:rPr lang="en-GB" sz="1000">
                <a:solidFill>
                  <a:prstClr val="white"/>
                </a:solidFill>
                <a:latin typeface="Arial" charset="0"/>
                <a:cs typeface="Arial" charset="0"/>
              </a:rPr>
              <a:t>86</a:t>
            </a:r>
          </a:p>
          <a:p>
            <a:pPr algn="r">
              <a:defRPr/>
            </a:pPr>
            <a:r>
              <a:rPr lang="en-GB" sz="1000">
                <a:solidFill>
                  <a:prstClr val="white"/>
                </a:solidFill>
                <a:latin typeface="Arial" charset="0"/>
                <a:cs typeface="Arial" charset="0"/>
              </a:rPr>
              <a:t>155</a:t>
            </a:r>
          </a:p>
        </p:txBody>
      </p:sp>
      <p:sp>
        <p:nvSpPr>
          <p:cNvPr id="10" name="Rectangle 55"/>
          <p:cNvSpPr>
            <a:spLocks noChangeArrowheads="1"/>
          </p:cNvSpPr>
          <p:nvPr userDrawn="1"/>
        </p:nvSpPr>
        <p:spPr bwMode="auto">
          <a:xfrm flipV="1">
            <a:off x="-1047750" y="2266951"/>
            <a:ext cx="912284" cy="608013"/>
          </a:xfrm>
          <a:prstGeom prst="rect">
            <a:avLst/>
          </a:prstGeom>
          <a:solidFill>
            <a:srgbClr val="85A8CA"/>
          </a:solidFill>
          <a:ln w="9525">
            <a:noFill/>
            <a:miter lim="800000"/>
            <a:headEnd/>
            <a:tailEnd/>
          </a:ln>
        </p:spPr>
        <p:txBody>
          <a:bodyPr rot="10800000" lIns="0" tIns="0" rIns="0" bIns="0" anchor="ctr" anchorCtr="1"/>
          <a:lstStyle/>
          <a:p>
            <a:pPr algn="r">
              <a:defRPr/>
            </a:pPr>
            <a:r>
              <a:rPr lang="en-GB" sz="1000">
                <a:solidFill>
                  <a:prstClr val="black"/>
                </a:solidFill>
                <a:latin typeface="Arial" charset="0"/>
                <a:cs typeface="Arial" charset="0"/>
              </a:rPr>
              <a:t>133</a:t>
            </a:r>
          </a:p>
          <a:p>
            <a:pPr algn="r">
              <a:defRPr/>
            </a:pPr>
            <a:r>
              <a:rPr lang="en-GB" sz="1000">
                <a:solidFill>
                  <a:prstClr val="black"/>
                </a:solidFill>
                <a:latin typeface="Arial" charset="0"/>
                <a:cs typeface="Arial" charset="0"/>
              </a:rPr>
              <a:t>168</a:t>
            </a:r>
          </a:p>
          <a:p>
            <a:pPr algn="r">
              <a:defRPr/>
            </a:pPr>
            <a:r>
              <a:rPr lang="en-GB" sz="1000">
                <a:solidFill>
                  <a:prstClr val="black"/>
                </a:solidFill>
                <a:latin typeface="Arial" charset="0"/>
                <a:cs typeface="Arial" charset="0"/>
              </a:rPr>
              <a:t>202</a:t>
            </a:r>
          </a:p>
        </p:txBody>
      </p:sp>
      <p:sp>
        <p:nvSpPr>
          <p:cNvPr id="11" name="Rectangle 56"/>
          <p:cNvSpPr>
            <a:spLocks noChangeArrowheads="1"/>
          </p:cNvSpPr>
          <p:nvPr userDrawn="1"/>
        </p:nvSpPr>
        <p:spPr bwMode="auto">
          <a:xfrm flipV="1">
            <a:off x="-1047750" y="2874964"/>
            <a:ext cx="912284" cy="663575"/>
          </a:xfrm>
          <a:prstGeom prst="rect">
            <a:avLst/>
          </a:prstGeom>
          <a:solidFill>
            <a:srgbClr val="D06B11"/>
          </a:solidFill>
          <a:ln w="9525">
            <a:noFill/>
            <a:miter lim="800000"/>
            <a:headEnd/>
            <a:tailEnd/>
          </a:ln>
        </p:spPr>
        <p:txBody>
          <a:bodyPr rot="10800000" lIns="0" tIns="0" rIns="0" bIns="0" anchor="ctr" anchorCtr="1"/>
          <a:lstStyle/>
          <a:p>
            <a:pPr algn="r">
              <a:defRPr/>
            </a:pPr>
            <a:r>
              <a:rPr lang="en-GB" sz="1000">
                <a:solidFill>
                  <a:prstClr val="black"/>
                </a:solidFill>
                <a:latin typeface="Arial" charset="0"/>
                <a:cs typeface="Arial" charset="0"/>
              </a:rPr>
              <a:t>208</a:t>
            </a:r>
          </a:p>
          <a:p>
            <a:pPr algn="r">
              <a:defRPr/>
            </a:pPr>
            <a:r>
              <a:rPr lang="en-GB" sz="1000">
                <a:solidFill>
                  <a:prstClr val="black"/>
                </a:solidFill>
                <a:latin typeface="Arial" charset="0"/>
                <a:cs typeface="Arial" charset="0"/>
              </a:rPr>
              <a:t>107</a:t>
            </a:r>
          </a:p>
          <a:p>
            <a:pPr algn="r">
              <a:defRPr/>
            </a:pPr>
            <a:r>
              <a:rPr lang="en-GB" sz="1000">
                <a:solidFill>
                  <a:prstClr val="black"/>
                </a:solidFill>
                <a:latin typeface="Arial" charset="0"/>
                <a:cs typeface="Arial" charset="0"/>
              </a:rPr>
              <a:t>17</a:t>
            </a:r>
          </a:p>
        </p:txBody>
      </p:sp>
      <p:sp>
        <p:nvSpPr>
          <p:cNvPr id="12" name="Rectangle 57"/>
          <p:cNvSpPr>
            <a:spLocks noChangeArrowheads="1"/>
          </p:cNvSpPr>
          <p:nvPr userDrawn="1"/>
        </p:nvSpPr>
        <p:spPr bwMode="auto">
          <a:xfrm flipV="1">
            <a:off x="-1047750" y="3538538"/>
            <a:ext cx="912284" cy="615950"/>
          </a:xfrm>
          <a:prstGeom prst="rect">
            <a:avLst/>
          </a:prstGeom>
          <a:solidFill>
            <a:srgbClr val="EBC09A"/>
          </a:solidFill>
          <a:ln w="9525">
            <a:noFill/>
            <a:miter lim="800000"/>
            <a:headEnd/>
            <a:tailEnd/>
          </a:ln>
        </p:spPr>
        <p:txBody>
          <a:bodyPr rot="10800000" lIns="0" tIns="0" rIns="0" bIns="0" anchor="ctr" anchorCtr="1"/>
          <a:lstStyle/>
          <a:p>
            <a:pPr algn="r">
              <a:defRPr/>
            </a:pPr>
            <a:r>
              <a:rPr lang="en-GB" sz="1000">
                <a:solidFill>
                  <a:prstClr val="black"/>
                </a:solidFill>
                <a:latin typeface="Arial" charset="0"/>
                <a:cs typeface="Arial" charset="0"/>
              </a:rPr>
              <a:t>235</a:t>
            </a:r>
          </a:p>
          <a:p>
            <a:pPr algn="r">
              <a:defRPr/>
            </a:pPr>
            <a:r>
              <a:rPr lang="en-GB" sz="1000">
                <a:solidFill>
                  <a:prstClr val="black"/>
                </a:solidFill>
                <a:latin typeface="Arial" charset="0"/>
                <a:cs typeface="Arial" charset="0"/>
              </a:rPr>
              <a:t>192</a:t>
            </a:r>
          </a:p>
          <a:p>
            <a:pPr algn="r">
              <a:defRPr/>
            </a:pPr>
            <a:r>
              <a:rPr lang="en-GB" sz="1000">
                <a:solidFill>
                  <a:prstClr val="black"/>
                </a:solidFill>
                <a:latin typeface="Arial" charset="0"/>
                <a:cs typeface="Arial" charset="0"/>
              </a:rPr>
              <a:t>154</a:t>
            </a:r>
          </a:p>
        </p:txBody>
      </p:sp>
      <p:sp>
        <p:nvSpPr>
          <p:cNvPr id="13" name="Rectangle 58"/>
          <p:cNvSpPr>
            <a:spLocks noChangeArrowheads="1"/>
          </p:cNvSpPr>
          <p:nvPr userDrawn="1"/>
        </p:nvSpPr>
        <p:spPr bwMode="auto">
          <a:xfrm flipV="1">
            <a:off x="-1047750" y="4154488"/>
            <a:ext cx="912284" cy="61595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rot="10800000" lIns="0" tIns="0" rIns="0" bIns="0" anchor="ctr" anchorCtr="1"/>
          <a:lstStyle/>
          <a:p>
            <a:pPr algn="r">
              <a:defRPr/>
            </a:pPr>
            <a:r>
              <a:rPr lang="en-GB" sz="1000">
                <a:solidFill>
                  <a:prstClr val="black"/>
                </a:solidFill>
                <a:latin typeface="Arial" charset="0"/>
                <a:cs typeface="Arial" charset="0"/>
              </a:rPr>
              <a:t>128</a:t>
            </a:r>
          </a:p>
        </p:txBody>
      </p:sp>
      <p:sp>
        <p:nvSpPr>
          <p:cNvPr id="14" name="Rectangle 59"/>
          <p:cNvSpPr>
            <a:spLocks noChangeArrowheads="1"/>
          </p:cNvSpPr>
          <p:nvPr userDrawn="1"/>
        </p:nvSpPr>
        <p:spPr bwMode="auto">
          <a:xfrm flipV="1">
            <a:off x="-1047750" y="4770438"/>
            <a:ext cx="912284" cy="60801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rot="10800000" lIns="0" tIns="0" rIns="0" bIns="0" anchor="ctr" anchorCtr="1"/>
          <a:lstStyle/>
          <a:p>
            <a:pPr algn="r">
              <a:defRPr/>
            </a:pPr>
            <a:r>
              <a:rPr lang="en-GB" sz="1000">
                <a:solidFill>
                  <a:prstClr val="white"/>
                </a:solidFill>
                <a:latin typeface="Arial" charset="0"/>
                <a:cs typeface="Arial" charset="0"/>
              </a:rPr>
              <a:t>0</a:t>
            </a:r>
          </a:p>
        </p:txBody>
      </p:sp>
      <p:sp>
        <p:nvSpPr>
          <p:cNvPr id="15" name="Rectangle 62"/>
          <p:cNvSpPr>
            <a:spLocks noChangeArrowheads="1"/>
          </p:cNvSpPr>
          <p:nvPr userDrawn="1"/>
        </p:nvSpPr>
        <p:spPr bwMode="auto">
          <a:xfrm flipV="1">
            <a:off x="-1047750" y="5448301"/>
            <a:ext cx="912284" cy="608013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rot="10800000" lIns="0" tIns="0" rIns="0" bIns="0" anchor="ctr" anchorCtr="1"/>
          <a:lstStyle/>
          <a:p>
            <a:pPr algn="r">
              <a:defRPr/>
            </a:pPr>
            <a:r>
              <a:rPr lang="en-GB" sz="1000">
                <a:solidFill>
                  <a:prstClr val="black"/>
                </a:solidFill>
                <a:latin typeface="Arial" charset="0"/>
                <a:cs typeface="Arial" charset="0"/>
              </a:rPr>
              <a:t>166</a:t>
            </a:r>
          </a:p>
          <a:p>
            <a:pPr algn="r">
              <a:defRPr/>
            </a:pPr>
            <a:r>
              <a:rPr lang="en-GB" sz="1000">
                <a:solidFill>
                  <a:prstClr val="black"/>
                </a:solidFill>
                <a:latin typeface="Arial" charset="0"/>
                <a:cs typeface="Arial" charset="0"/>
              </a:rPr>
              <a:t>160</a:t>
            </a:r>
          </a:p>
          <a:p>
            <a:pPr algn="r">
              <a:defRPr/>
            </a:pPr>
            <a:r>
              <a:rPr lang="en-GB" sz="1000">
                <a:solidFill>
                  <a:prstClr val="black"/>
                </a:solidFill>
                <a:latin typeface="Arial" charset="0"/>
                <a:cs typeface="Arial" charset="0"/>
              </a:rPr>
              <a:t>134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EDF71F9-6C42-43F4-8F47-195284CF8C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4104" y="633010"/>
            <a:ext cx="629444" cy="1123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2077235-F908-406B-AB7D-0AB1D78E5B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4104" y="9908"/>
            <a:ext cx="629444" cy="613194"/>
          </a:xfrm>
          <a:prstGeom prst="rect">
            <a:avLst/>
          </a:prstGeom>
        </p:spPr>
      </p:pic>
      <p:pic>
        <p:nvPicPr>
          <p:cNvPr id="29" name="Picture 2" descr="XOT.CITY">
            <a:extLst>
              <a:ext uri="{FF2B5EF4-FFF2-40B4-BE49-F238E27FC236}">
                <a16:creationId xmlns:a16="http://schemas.microsoft.com/office/drawing/2014/main" id="{0B26E146-6FE6-4B91-BDD7-4460EFD48CB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82619" y="210494"/>
            <a:ext cx="776926" cy="370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68D8C8E3-CA32-45B3-906D-79A56E43848D}"/>
              </a:ext>
            </a:extLst>
          </p:cNvPr>
          <p:cNvSpPr txBox="1"/>
          <p:nvPr userDrawn="1"/>
        </p:nvSpPr>
        <p:spPr>
          <a:xfrm>
            <a:off x="11160867" y="32306"/>
            <a:ext cx="10663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n-MN" sz="1100" b="1">
                <a:solidFill>
                  <a:srgbClr val="C5CAD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ОЛОН ТӨВТ </a:t>
            </a:r>
            <a:endParaRPr lang="en-US" sz="1100" b="1">
              <a:solidFill>
                <a:srgbClr val="C5CAD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5822F94-A955-45A8-AA8B-5F9EB05E109C}"/>
              </a:ext>
            </a:extLst>
          </p:cNvPr>
          <p:cNvSpPr txBox="1"/>
          <p:nvPr userDrawn="1"/>
        </p:nvSpPr>
        <p:spPr>
          <a:xfrm>
            <a:off x="1077652" y="207764"/>
            <a:ext cx="9945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n-MN" sz="1800" b="1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ГЭР ХОРООЛЛЫГ ХӨГЖҮҮЛЭХ ХӨРӨНГӨ ОРУУЛАЛТЫГ ДЭМЖИХ ХӨТӨЛБӨР ТӨСӨЛ</a:t>
            </a:r>
            <a:endParaRPr lang="en-US" sz="1800" b="1">
              <a:solidFill>
                <a:prstClr val="white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1EE7758-B5E1-4532-8F7A-491FABC8B501}"/>
              </a:ext>
            </a:extLst>
          </p:cNvPr>
          <p:cNvSpPr txBox="1"/>
          <p:nvPr userDrawn="1"/>
        </p:nvSpPr>
        <p:spPr>
          <a:xfrm>
            <a:off x="11393777" y="523934"/>
            <a:ext cx="5269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n-MN" sz="1400" b="1">
                <a:solidFill>
                  <a:srgbClr val="C5CAD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РУУ</a:t>
            </a:r>
            <a:endParaRPr lang="en-US" sz="1400" b="1">
              <a:solidFill>
                <a:srgbClr val="C5CAD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903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Regular">
    <p:bg>
      <p:bgPr>
        <a:gradFill>
          <a:gsLst>
            <a:gs pos="0">
              <a:srgbClr val="FFFFFF"/>
            </a:gs>
            <a:gs pos="99000">
              <a:srgbClr val="E4E8E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2110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652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04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123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50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29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54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87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950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96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30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88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962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Regular">
    <p:bg>
      <p:bgPr>
        <a:gradFill>
          <a:gsLst>
            <a:gs pos="0">
              <a:srgbClr val="FFFFFF"/>
            </a:gs>
            <a:gs pos="99000">
              <a:srgbClr val="E4E8E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06619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6900220"/>
      </p:ext>
    </p:extLst>
  </p:cSld>
  <p:clrMapOvr>
    <a:masterClrMapping/>
  </p:clrMapOvr>
  <p:transition spd="slow" advTm="1000"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9493D7-E38C-50FF-3B83-D40554111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037B26-1AC4-15D8-55BF-1AB98CB08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6E8E1D-8BEA-A107-4B6D-91160D22DB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F3D6D-7D9A-4530-A537-0D6DD4DF2F35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52EA8C-12DB-2FD5-17A3-7A5583A7CE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5F556C-8EF4-F9F4-AEA8-9FC2EA9AA1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483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11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22" r:id="rId19"/>
    <p:sldLayoutId id="2147483723" r:id="rId20"/>
    <p:sldLayoutId id="2147483724" r:id="rId21"/>
    <p:sldLayoutId id="2147483725" r:id="rId22"/>
    <p:sldLayoutId id="2147483726" r:id="rId23"/>
    <p:sldLayoutId id="2147483727" r:id="rId24"/>
    <p:sldLayoutId id="2147483728" r:id="rId25"/>
    <p:sldLayoutId id="2147483729" r:id="rId26"/>
    <p:sldLayoutId id="2147483747" r:id="rId27"/>
    <p:sldLayoutId id="2147483763" r:id="rId28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F3D6D-7D9A-4530-A537-0D6DD4DF2F35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272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</p:sldLayoutIdLst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07491"/>
            <a:ext cx="12192155" cy="6351031"/>
            <a:chOff x="0" y="507491"/>
            <a:chExt cx="12192155" cy="6351031"/>
          </a:xfrm>
        </p:grpSpPr>
        <p:sp>
          <p:nvSpPr>
            <p:cNvPr id="4" name="object 4"/>
            <p:cNvSpPr/>
            <p:nvPr/>
          </p:nvSpPr>
          <p:spPr>
            <a:xfrm>
              <a:off x="0" y="1382282"/>
              <a:ext cx="6110605" cy="5476240"/>
            </a:xfrm>
            <a:custGeom>
              <a:avLst/>
              <a:gdLst/>
              <a:ahLst/>
              <a:cxnLst/>
              <a:rect l="l" t="t" r="r" b="b"/>
              <a:pathLst>
                <a:path w="6110605" h="5476240">
                  <a:moveTo>
                    <a:pt x="0" y="0"/>
                  </a:moveTo>
                  <a:lnTo>
                    <a:pt x="6110477" y="5475715"/>
                  </a:lnTo>
                </a:path>
              </a:pathLst>
            </a:custGeom>
            <a:ln w="508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670304"/>
              <a:ext cx="5763895" cy="5187950"/>
            </a:xfrm>
            <a:custGeom>
              <a:avLst/>
              <a:gdLst/>
              <a:ahLst/>
              <a:cxnLst/>
              <a:rect l="l" t="t" r="r" b="b"/>
              <a:pathLst>
                <a:path w="5763895" h="5187950">
                  <a:moveTo>
                    <a:pt x="0" y="0"/>
                  </a:moveTo>
                  <a:lnTo>
                    <a:pt x="0" y="5187695"/>
                  </a:lnTo>
                  <a:lnTo>
                    <a:pt x="5763768" y="51876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96770" y="507491"/>
              <a:ext cx="8795385" cy="6350635"/>
            </a:xfrm>
            <a:custGeom>
              <a:avLst/>
              <a:gdLst/>
              <a:ahLst/>
              <a:cxnLst/>
              <a:rect l="l" t="t" r="r" b="b"/>
              <a:pathLst>
                <a:path w="8795385" h="6350634">
                  <a:moveTo>
                    <a:pt x="6729066" y="0"/>
                  </a:moveTo>
                  <a:lnTo>
                    <a:pt x="0" y="6350505"/>
                  </a:lnTo>
                  <a:lnTo>
                    <a:pt x="8795229" y="6350505"/>
                  </a:lnTo>
                  <a:lnTo>
                    <a:pt x="8795229" y="1961650"/>
                  </a:lnTo>
                  <a:lnTo>
                    <a:pt x="6729066" y="0"/>
                  </a:lnTo>
                  <a:close/>
                </a:path>
              </a:pathLst>
            </a:custGeom>
            <a:solidFill>
              <a:srgbClr val="002060">
                <a:alpha val="949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3656769" y="5083430"/>
            <a:ext cx="2940685" cy="1697989"/>
          </a:xfrm>
          <a:custGeom>
            <a:avLst/>
            <a:gdLst/>
            <a:ahLst/>
            <a:cxnLst/>
            <a:rect l="l" t="t" r="r" b="b"/>
            <a:pathLst>
              <a:path w="2940684" h="1697990">
                <a:moveTo>
                  <a:pt x="1260797" y="519925"/>
                </a:moveTo>
                <a:lnTo>
                  <a:pt x="0" y="1697734"/>
                </a:lnTo>
                <a:lnTo>
                  <a:pt x="164150" y="1697734"/>
                </a:lnTo>
                <a:lnTo>
                  <a:pt x="1266004" y="646684"/>
                </a:lnTo>
                <a:lnTo>
                  <a:pt x="1406486" y="646684"/>
                </a:lnTo>
                <a:lnTo>
                  <a:pt x="1260797" y="519925"/>
                </a:lnTo>
                <a:close/>
              </a:path>
              <a:path w="2940684" h="1697990">
                <a:moveTo>
                  <a:pt x="1406486" y="646684"/>
                </a:moveTo>
                <a:lnTo>
                  <a:pt x="1266004" y="646684"/>
                </a:lnTo>
                <a:lnTo>
                  <a:pt x="1852871" y="1167231"/>
                </a:lnTo>
                <a:lnTo>
                  <a:pt x="1986396" y="1033297"/>
                </a:lnTo>
                <a:lnTo>
                  <a:pt x="1850839" y="1033297"/>
                </a:lnTo>
                <a:lnTo>
                  <a:pt x="1406486" y="646684"/>
                </a:lnTo>
                <a:close/>
              </a:path>
              <a:path w="2940684" h="1697990">
                <a:moveTo>
                  <a:pt x="2940499" y="0"/>
                </a:moveTo>
                <a:lnTo>
                  <a:pt x="2251397" y="288544"/>
                </a:lnTo>
                <a:lnTo>
                  <a:pt x="2499301" y="386334"/>
                </a:lnTo>
                <a:lnTo>
                  <a:pt x="1850839" y="1033297"/>
                </a:lnTo>
                <a:lnTo>
                  <a:pt x="1986396" y="1033297"/>
                </a:lnTo>
                <a:lnTo>
                  <a:pt x="2571056" y="446849"/>
                </a:lnTo>
                <a:lnTo>
                  <a:pt x="2798694" y="446849"/>
                </a:lnTo>
                <a:lnTo>
                  <a:pt x="2940499" y="0"/>
                </a:lnTo>
                <a:close/>
              </a:path>
              <a:path w="2940684" h="1697990">
                <a:moveTo>
                  <a:pt x="2798694" y="446849"/>
                </a:moveTo>
                <a:lnTo>
                  <a:pt x="2571056" y="446849"/>
                </a:lnTo>
                <a:lnTo>
                  <a:pt x="2711899" y="720356"/>
                </a:lnTo>
                <a:lnTo>
                  <a:pt x="2798694" y="4468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F2C78E0-7A32-DEA9-B5B9-A0BA95DD99E6}"/>
              </a:ext>
            </a:extLst>
          </p:cNvPr>
          <p:cNvGrpSpPr/>
          <p:nvPr/>
        </p:nvGrpSpPr>
        <p:grpSpPr>
          <a:xfrm>
            <a:off x="128017" y="85566"/>
            <a:ext cx="1545336" cy="1300616"/>
            <a:chOff x="4561114" y="530306"/>
            <a:chExt cx="3069772" cy="2789497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B61044AB-B0CD-A718-965C-60B61986A0F5}"/>
                </a:ext>
              </a:extLst>
            </p:cNvPr>
            <p:cNvSpPr/>
            <p:nvPr/>
          </p:nvSpPr>
          <p:spPr>
            <a:xfrm>
              <a:off x="4561114" y="530306"/>
              <a:ext cx="3069772" cy="2789497"/>
            </a:xfrm>
            <a:prstGeom prst="ellipse">
              <a:avLst/>
            </a:prstGeom>
            <a:solidFill>
              <a:schemeClr val="bg1">
                <a:alpha val="1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0C5F793E-5F09-14B9-DF6D-26F2EECC73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2821" y="868621"/>
              <a:ext cx="2144411" cy="2249874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76000"/>
                </a:srgbClr>
              </a:outerShdw>
            </a:effectLst>
          </p:spPr>
        </p:pic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62634117-FC07-F9A3-29E9-DF7A6AFED7C5}"/>
              </a:ext>
            </a:extLst>
          </p:cNvPr>
          <p:cNvSpPr txBox="1">
            <a:spLocks/>
          </p:cNvSpPr>
          <p:nvPr/>
        </p:nvSpPr>
        <p:spPr>
          <a:xfrm>
            <a:off x="1674823" y="1715629"/>
            <a:ext cx="5904663" cy="2012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656D78"/>
              </a:buClr>
              <a:defRPr/>
            </a:pPr>
            <a:r>
              <a:rPr kumimoji="0" lang="mn-MN" sz="4000" b="1" i="0" u="none" strike="noStrike" kern="0" cap="none" spc="0" normalizeH="0" baseline="0" noProof="0">
                <a:ln>
                  <a:noFill/>
                </a:ln>
                <a:solidFill>
                  <a:srgbClr val="0D47A1">
                    <a:lumMod val="75000"/>
                  </a:srgbClr>
                </a:solidFill>
                <a:effectLst/>
                <a:uLnTx/>
                <a:uFillTx/>
                <a:latin typeface="Times New Roman"/>
                <a:ea typeface="Roboto Condensed"/>
                <a:cs typeface="Arial"/>
                <a:sym typeface="Calibri"/>
              </a:rPr>
              <a:t>НИЙСЛЭЛИЙН 2025 ОНЫ </a:t>
            </a:r>
            <a:r>
              <a:rPr lang="mn-MN" sz="4000" b="1" kern="0">
                <a:solidFill>
                  <a:srgbClr val="0A3579"/>
                </a:solidFill>
                <a:latin typeface="Times New Roman"/>
                <a:ea typeface="Roboto Condensed"/>
                <a:cs typeface="Arial"/>
              </a:rPr>
              <a:t>ТӨСВИЙН </a:t>
            </a:r>
            <a:r>
              <a:rPr lang="mn-MN" sz="4000" b="1" kern="0">
                <a:solidFill>
                  <a:srgbClr val="E96747"/>
                </a:solidFill>
                <a:latin typeface="Times New Roman"/>
                <a:ea typeface="Roboto Condensed"/>
                <a:cs typeface="Arial"/>
              </a:rPr>
              <a:t>ТОДОТГОЛЫН</a:t>
            </a:r>
            <a:r>
              <a:rPr kumimoji="0" lang="mn-MN" sz="4000" b="1" i="0" u="none" strike="noStrike" kern="0" cap="none" spc="0" normalizeH="0" baseline="0" noProof="0">
                <a:ln>
                  <a:noFill/>
                </a:ln>
                <a:solidFill>
                  <a:srgbClr val="E96747"/>
                </a:solidFill>
                <a:effectLst/>
                <a:uLnTx/>
                <a:uFillTx/>
                <a:latin typeface="Times New Roman"/>
                <a:ea typeface="Roboto Condensed"/>
                <a:cs typeface="Arial"/>
                <a:sym typeface="Calibri"/>
              </a:rPr>
              <a:t> ТӨСӨЛ</a:t>
            </a:r>
            <a:endParaRPr lang="mn-MN" sz="4000" b="1" i="0" u="none" strike="noStrike" kern="0" cap="none" spc="0" normalizeH="0" baseline="0" noProof="0">
              <a:ln>
                <a:noFill/>
              </a:ln>
              <a:solidFill>
                <a:srgbClr val="E96747"/>
              </a:solidFill>
              <a:effectLst/>
              <a:uLnTx/>
              <a:uFillTx/>
              <a:latin typeface="Times New Roman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D4E5A0-44DA-D5C9-656A-196B29E7BAA3}"/>
              </a:ext>
            </a:extLst>
          </p:cNvPr>
          <p:cNvSpPr txBox="1"/>
          <p:nvPr/>
        </p:nvSpPr>
        <p:spPr>
          <a:xfrm>
            <a:off x="3656769" y="4449303"/>
            <a:ext cx="1640985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mn-MN" sz="1400" b="0" i="1" u="none" strike="noStrike" kern="0" cap="none" spc="0" normalizeH="0" baseline="0" noProof="0">
                <a:ln>
                  <a:noFill/>
                </a:ln>
                <a:solidFill>
                  <a:srgbClr val="656D78">
                    <a:lumMod val="50000"/>
                  </a:srgbClr>
                </a:solidFill>
                <a:effectLst/>
                <a:uLnTx/>
                <a:uFillTx/>
                <a:latin typeface="Times New Roman"/>
                <a:ea typeface="Roboto Condensed"/>
                <a:cs typeface="Arial"/>
                <a:sym typeface="Arial"/>
              </a:rPr>
              <a:t>/2025 оны 06 сар/</a:t>
            </a:r>
            <a:endParaRPr lang="en-US" sz="1400" b="0" i="1" u="none" strike="noStrike" kern="0" cap="none" spc="0" normalizeH="0" baseline="0" noProof="0">
              <a:ln>
                <a:noFill/>
              </a:ln>
              <a:solidFill>
                <a:srgbClr val="656D78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98758-8014-84FD-6C16-75E384E44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D7D779E-2A9F-3199-FB94-88770A83080F}"/>
              </a:ext>
            </a:extLst>
          </p:cNvPr>
          <p:cNvGrpSpPr/>
          <p:nvPr/>
        </p:nvGrpSpPr>
        <p:grpSpPr>
          <a:xfrm>
            <a:off x="3045045" y="773431"/>
            <a:ext cx="6037609" cy="1289734"/>
            <a:chOff x="3088632" y="1896458"/>
            <a:chExt cx="6003286" cy="754276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8BCE3B1-BC65-4C86-617E-C44DCB8EC745}"/>
                </a:ext>
              </a:extLst>
            </p:cNvPr>
            <p:cNvSpPr/>
            <p:nvPr/>
          </p:nvSpPr>
          <p:spPr>
            <a:xfrm>
              <a:off x="3088632" y="2033408"/>
              <a:ext cx="6003286" cy="61732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glow rad="127000">
                <a:srgbClr val="173276">
                  <a:alpha val="3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D47A1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Roboto Condensed" panose="02000000000000000000" pitchFamily="2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7" name="Title 1">
              <a:extLst>
                <a:ext uri="{FF2B5EF4-FFF2-40B4-BE49-F238E27FC236}">
                  <a16:creationId xmlns:a16="http://schemas.microsoft.com/office/drawing/2014/main" id="{82504B6B-46E6-8AA1-E20E-E648556EB192}"/>
                </a:ext>
              </a:extLst>
            </p:cNvPr>
            <p:cNvSpPr txBox="1">
              <a:spLocks/>
            </p:cNvSpPr>
            <p:nvPr/>
          </p:nvSpPr>
          <p:spPr>
            <a:xfrm>
              <a:off x="3212424" y="1896458"/>
              <a:ext cx="5854172" cy="6273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0"/>
                <a:buFont typeface="Calibri"/>
                <a:buNone/>
                <a:defRPr sz="6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>
                  <a:solidFill>
                    <a:schemeClr val="accent6">
                      <a:lumMod val="75000"/>
                    </a:schemeClr>
                  </a:solidFill>
                  <a:latin typeface="Times New Roman"/>
                  <a:ea typeface="+mn-ea"/>
                  <a:cs typeface="Times New Roman"/>
                </a:rPr>
                <a:t>2025 </a:t>
              </a:r>
              <a:r>
                <a:rPr lang="mn-MN" sz="2000" b="1">
                  <a:solidFill>
                    <a:schemeClr val="accent6">
                      <a:lumMod val="75000"/>
                    </a:schemeClr>
                  </a:solidFill>
                  <a:latin typeface="Times New Roman"/>
                  <a:ea typeface="+mn-ea"/>
                  <a:cs typeface="Times New Roman"/>
                </a:rPr>
                <a:t>онд хөрөнгийн зардлыг нийт </a:t>
              </a:r>
              <a:r>
                <a:rPr lang="mn-MN" sz="2000" b="1">
                  <a:solidFill>
                    <a:srgbClr val="FF0000"/>
                  </a:solidFill>
                  <a:latin typeface="Times New Roman"/>
                  <a:ea typeface="+mn-ea"/>
                  <a:cs typeface="Times New Roman"/>
                </a:rPr>
                <a:t>186.2</a:t>
              </a:r>
              <a:r>
                <a:rPr lang="mn-MN" sz="2000" b="1">
                  <a:solidFill>
                    <a:schemeClr val="accent6">
                      <a:lumMod val="75000"/>
                    </a:schemeClr>
                  </a:solidFill>
                  <a:latin typeface="Times New Roman"/>
                  <a:ea typeface="+mn-ea"/>
                  <a:cs typeface="Times New Roman"/>
                </a:rPr>
                <a:t> тэрбум төгрөгөөр бууруулах</a:t>
              </a:r>
              <a:endParaRPr kumimoji="0" lang="mn-MN" sz="20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72F229F-DD6E-337D-5B7C-77EEB728417B}"/>
              </a:ext>
            </a:extLst>
          </p:cNvPr>
          <p:cNvGrpSpPr/>
          <p:nvPr/>
        </p:nvGrpSpPr>
        <p:grpSpPr>
          <a:xfrm>
            <a:off x="3337940" y="2234070"/>
            <a:ext cx="2672148" cy="1283251"/>
            <a:chOff x="8428374" y="3114317"/>
            <a:chExt cx="2843814" cy="5274222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CA8CF076-D165-015A-144F-5A0A7AFEB6D9}"/>
                </a:ext>
              </a:extLst>
            </p:cNvPr>
            <p:cNvSpPr/>
            <p:nvPr/>
          </p:nvSpPr>
          <p:spPr>
            <a:xfrm>
              <a:off x="8428374" y="3114317"/>
              <a:ext cx="2837582" cy="5274222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glow rad="127000">
                <a:srgbClr val="173276">
                  <a:alpha val="3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D47A1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Roboto Condensed" panose="02000000000000000000" pitchFamily="2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EB60D1B-445C-F421-03EA-2BD68BB1D346}"/>
                </a:ext>
              </a:extLst>
            </p:cNvPr>
            <p:cNvSpPr txBox="1"/>
            <p:nvPr/>
          </p:nvSpPr>
          <p:spPr>
            <a:xfrm>
              <a:off x="8432282" y="3707475"/>
              <a:ext cx="2839906" cy="4427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60792"/>
              <a:r>
                <a:rPr lang="mn-MN" sz="1600" b="1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rPr>
                <a:t>ОНХСангийн хөрөнгөөр санхүүжиж буй ТАХ-г НТХО-н жагсаалтад шилжүүлэх </a:t>
              </a:r>
              <a:endParaRPr lang="en-US" sz="1600" b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EEAD19C-7437-E837-7361-8153E6B23696}"/>
              </a:ext>
            </a:extLst>
          </p:cNvPr>
          <p:cNvGrpSpPr/>
          <p:nvPr/>
        </p:nvGrpSpPr>
        <p:grpSpPr>
          <a:xfrm>
            <a:off x="6120736" y="2240933"/>
            <a:ext cx="2554872" cy="1276387"/>
            <a:chOff x="8551370" y="3086101"/>
            <a:chExt cx="2685362" cy="3327400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A9E5CF3C-308A-0DF0-23AD-BBC87A42B747}"/>
                </a:ext>
              </a:extLst>
            </p:cNvPr>
            <p:cNvSpPr/>
            <p:nvPr/>
          </p:nvSpPr>
          <p:spPr>
            <a:xfrm>
              <a:off x="8552573" y="3086101"/>
              <a:ext cx="2684159" cy="332740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glow rad="127000">
                <a:srgbClr val="173276">
                  <a:alpha val="3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D47A1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Roboto Condensed" panose="02000000000000000000" pitchFamily="2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8DFA74B-126F-ED01-D9A0-AAC3BA3374A0}"/>
                </a:ext>
              </a:extLst>
            </p:cNvPr>
            <p:cNvSpPr txBox="1"/>
            <p:nvPr/>
          </p:nvSpPr>
          <p:spPr>
            <a:xfrm>
              <a:off x="8551370" y="3324806"/>
              <a:ext cx="2620423" cy="280818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 defTabSz="460792"/>
              <a:r>
                <a:rPr lang="mn-MN" sz="1600" b="1" dirty="0">
                  <a:solidFill>
                    <a:schemeClr val="accent6">
                      <a:lumMod val="75000"/>
                    </a:schemeClr>
                  </a:solidFill>
                  <a:latin typeface="Times New Roman"/>
                  <a:ea typeface="Open Sans"/>
                  <a:cs typeface="Times New Roman"/>
                </a:rPr>
                <a:t>Цаг үеийн нөхцөлтэй холбогдуулан тусгах хөрөнгө оруулалтын төсөл, арга хэмжээ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78FE887-1B2D-9CF2-A548-726E93CC5B13}"/>
              </a:ext>
            </a:extLst>
          </p:cNvPr>
          <p:cNvGrpSpPr/>
          <p:nvPr/>
        </p:nvGrpSpPr>
        <p:grpSpPr>
          <a:xfrm>
            <a:off x="8867305" y="2231102"/>
            <a:ext cx="2789600" cy="1269522"/>
            <a:chOff x="8550196" y="3086101"/>
            <a:chExt cx="2686536" cy="5189584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14195C32-5345-A0B5-F46F-F7309C4D7A23}"/>
                </a:ext>
              </a:extLst>
            </p:cNvPr>
            <p:cNvSpPr/>
            <p:nvPr/>
          </p:nvSpPr>
          <p:spPr>
            <a:xfrm>
              <a:off x="8552573" y="3086101"/>
              <a:ext cx="2684159" cy="5189584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glow rad="127000">
                <a:srgbClr val="173276">
                  <a:alpha val="3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D47A1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Roboto Condensed" panose="02000000000000000000" pitchFamily="2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9D50942-FB7C-26E4-AE68-8E56E00CD232}"/>
                </a:ext>
              </a:extLst>
            </p:cNvPr>
            <p:cNvSpPr txBox="1"/>
            <p:nvPr/>
          </p:nvSpPr>
          <p:spPr>
            <a:xfrm>
              <a:off x="8550196" y="4790185"/>
              <a:ext cx="2673472" cy="1383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60792"/>
              <a:r>
                <a:rPr lang="mn-MN" sz="1600" b="1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rPr>
                <a:t>Урсгал зардал</a:t>
              </a:r>
              <a:endParaRPr lang="en-US" sz="1600" b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D1272E4-91FD-AB23-9880-8507D5F1526E}"/>
              </a:ext>
            </a:extLst>
          </p:cNvPr>
          <p:cNvGrpSpPr/>
          <p:nvPr/>
        </p:nvGrpSpPr>
        <p:grpSpPr>
          <a:xfrm>
            <a:off x="432182" y="2231995"/>
            <a:ext cx="2758202" cy="1506060"/>
            <a:chOff x="8552573" y="3086101"/>
            <a:chExt cx="2684159" cy="3902154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A9FED7F6-F6E3-3A3E-D774-D37155119482}"/>
                </a:ext>
              </a:extLst>
            </p:cNvPr>
            <p:cNvSpPr/>
            <p:nvPr/>
          </p:nvSpPr>
          <p:spPr>
            <a:xfrm>
              <a:off x="8552573" y="3086101"/>
              <a:ext cx="2684159" cy="332740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glow rad="127000">
                <a:srgbClr val="173276">
                  <a:alpha val="3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D47A1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Roboto Condensed" panose="02000000000000000000" pitchFamily="2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D7FE59D-4819-0206-CDB1-FFE3832B9B12}"/>
                </a:ext>
              </a:extLst>
            </p:cNvPr>
            <p:cNvSpPr txBox="1"/>
            <p:nvPr/>
          </p:nvSpPr>
          <p:spPr>
            <a:xfrm>
              <a:off x="8589491" y="3572817"/>
              <a:ext cx="2620423" cy="3415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60792"/>
              <a:r>
                <a:rPr lang="mn-MN" sz="1600" b="1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ea typeface="Open Sans" panose="020B0606030504020204" pitchFamily="34" charset="0"/>
                  <a:cs typeface="Times New Roman" panose="02020603050405020304" pitchFamily="18" charset="0"/>
                </a:rPr>
                <a:t>Улсын төсөвт төвлөрүүлэх шилжүүлэг</a:t>
              </a:r>
              <a:endParaRPr lang="en-US" sz="1600" b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endParaRPr>
            </a:p>
            <a:p>
              <a:pPr algn="ctr" defTabSz="460792"/>
              <a:endParaRPr lang="en-US" sz="1600" b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object 42">
            <a:extLst>
              <a:ext uri="{FF2B5EF4-FFF2-40B4-BE49-F238E27FC236}">
                <a16:creationId xmlns:a16="http://schemas.microsoft.com/office/drawing/2014/main" id="{E4F1A362-79EA-0735-3BAF-063216BCEBBA}"/>
              </a:ext>
            </a:extLst>
          </p:cNvPr>
          <p:cNvSpPr txBox="1"/>
          <p:nvPr/>
        </p:nvSpPr>
        <p:spPr>
          <a:xfrm>
            <a:off x="422787" y="299008"/>
            <a:ext cx="11472692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mn-MN" sz="2400" b="1" kern="0">
                <a:solidFill>
                  <a:srgbClr val="0D47A1">
                    <a:lumMod val="75000"/>
                  </a:srgbClr>
                </a:solidFill>
                <a:latin typeface="Times New Roman"/>
                <a:ea typeface="Roboto Condensed"/>
                <a:cs typeface="Times New Roman"/>
              </a:rPr>
              <a:t>НИЙСЛЭЛИЙН 2025 ОНЫ ТӨСВИЙН ТОДОТГОЛЫН ТӨСӨЛ- </a:t>
            </a:r>
            <a:r>
              <a:rPr lang="mn-MN" sz="2400" b="1" kern="0">
                <a:solidFill>
                  <a:srgbClr val="FF0000"/>
                </a:solidFill>
                <a:latin typeface="Times New Roman"/>
                <a:ea typeface="Roboto Condensed"/>
                <a:cs typeface="Times New Roman"/>
              </a:rPr>
              <a:t>ЗАРЛАГА</a:t>
            </a:r>
            <a:r>
              <a:rPr lang="mn-MN" sz="2400" b="1" kern="0">
                <a:solidFill>
                  <a:srgbClr val="0D47A1">
                    <a:lumMod val="75000"/>
                  </a:srgbClr>
                </a:solidFill>
                <a:latin typeface="Times New Roman"/>
                <a:ea typeface="Roboto Condensed"/>
                <a:cs typeface="Times New Roman"/>
              </a:rPr>
              <a:t> </a:t>
            </a:r>
            <a:endParaRPr lang="mn-MN" sz="2400" b="1" kern="0">
              <a:solidFill>
                <a:schemeClr val="accent6">
                  <a:lumMod val="76000"/>
                </a:schemeClr>
              </a:solidFill>
              <a:latin typeface="Times New Roman"/>
              <a:ea typeface="Roboto Condensed"/>
              <a:cs typeface="Times New Roman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801A38D-87B7-B420-4BA2-90CCD0786BD6}"/>
              </a:ext>
            </a:extLst>
          </p:cNvPr>
          <p:cNvGrpSpPr/>
          <p:nvPr/>
        </p:nvGrpSpPr>
        <p:grpSpPr>
          <a:xfrm>
            <a:off x="296521" y="321619"/>
            <a:ext cx="451548" cy="342338"/>
            <a:chOff x="301599" y="550722"/>
            <a:chExt cx="451548" cy="342338"/>
          </a:xfrm>
          <a:solidFill>
            <a:schemeClr val="accent6"/>
          </a:solidFill>
        </p:grpSpPr>
        <p:sp>
          <p:nvSpPr>
            <p:cNvPr id="6" name="Arrow: Chevron 5">
              <a:extLst>
                <a:ext uri="{FF2B5EF4-FFF2-40B4-BE49-F238E27FC236}">
                  <a16:creationId xmlns:a16="http://schemas.microsoft.com/office/drawing/2014/main" id="{34A716CA-5EC7-369C-316D-0357357333FC}"/>
                </a:ext>
              </a:extLst>
            </p:cNvPr>
            <p:cNvSpPr/>
            <p:nvPr/>
          </p:nvSpPr>
          <p:spPr>
            <a:xfrm>
              <a:off x="517504" y="550722"/>
              <a:ext cx="235643" cy="342338"/>
            </a:xfrm>
            <a:prstGeom prst="chevron">
              <a:avLst/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Roboto Condensed" panose="02000000000000000000" pitchFamily="2" charset="0"/>
                <a:cs typeface="Roboto Condensed" panose="02000000000000000000" pitchFamily="2" charset="0"/>
              </a:endParaRPr>
            </a:p>
          </p:txBody>
        </p:sp>
        <p:sp>
          <p:nvSpPr>
            <p:cNvPr id="9" name="Arrow: Chevron 8">
              <a:extLst>
                <a:ext uri="{FF2B5EF4-FFF2-40B4-BE49-F238E27FC236}">
                  <a16:creationId xmlns:a16="http://schemas.microsoft.com/office/drawing/2014/main" id="{CB44CB7C-32CE-BC0B-B497-17C133100F28}"/>
                </a:ext>
              </a:extLst>
            </p:cNvPr>
            <p:cNvSpPr/>
            <p:nvPr/>
          </p:nvSpPr>
          <p:spPr>
            <a:xfrm>
              <a:off x="301599" y="550722"/>
              <a:ext cx="235643" cy="342338"/>
            </a:xfrm>
            <a:prstGeom prst="chevron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Roboto Condensed" panose="02000000000000000000" pitchFamily="2" charset="0"/>
                <a:cs typeface="Roboto Condensed" panose="02000000000000000000" pitchFamily="2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34549B4-C26A-2B77-39CB-6111A9E4145E}"/>
              </a:ext>
            </a:extLst>
          </p:cNvPr>
          <p:cNvGrpSpPr/>
          <p:nvPr/>
        </p:nvGrpSpPr>
        <p:grpSpPr>
          <a:xfrm>
            <a:off x="8767743" y="3599680"/>
            <a:ext cx="2886847" cy="953739"/>
            <a:chOff x="8456543" y="3086101"/>
            <a:chExt cx="2780189" cy="3327400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2C9EAF82-0737-AFC7-827E-2EA7AF4BA7D4}"/>
                </a:ext>
              </a:extLst>
            </p:cNvPr>
            <p:cNvSpPr/>
            <p:nvPr/>
          </p:nvSpPr>
          <p:spPr>
            <a:xfrm>
              <a:off x="8552573" y="3086101"/>
              <a:ext cx="2684159" cy="332740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glow rad="127000">
                <a:srgbClr val="173276">
                  <a:alpha val="3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D47A1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Roboto Condensed" panose="02000000000000000000" pitchFamily="2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D900CEE-5D4A-526A-5623-93B9CA52F904}"/>
                </a:ext>
              </a:extLst>
            </p:cNvPr>
            <p:cNvSpPr txBox="1"/>
            <p:nvPr/>
          </p:nvSpPr>
          <p:spPr>
            <a:xfrm>
              <a:off x="8456543" y="3661330"/>
              <a:ext cx="2620423" cy="139590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 defTabSz="460792"/>
              <a:r>
                <a:rPr lang="mn-MN" sz="2000" b="1">
                  <a:solidFill>
                    <a:schemeClr val="accent6">
                      <a:lumMod val="75000"/>
                    </a:schemeClr>
                  </a:solidFill>
                  <a:latin typeface="Times New Roman"/>
                  <a:ea typeface="Open Sans"/>
                  <a:cs typeface="Times New Roman"/>
                </a:rPr>
                <a:t>+18.5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28DA41B-AB35-D742-0A1D-95EE62C8A5C6}"/>
              </a:ext>
            </a:extLst>
          </p:cNvPr>
          <p:cNvGrpSpPr/>
          <p:nvPr/>
        </p:nvGrpSpPr>
        <p:grpSpPr>
          <a:xfrm>
            <a:off x="6116664" y="3579003"/>
            <a:ext cx="2561635" cy="958371"/>
            <a:chOff x="8544268" y="3086101"/>
            <a:chExt cx="2692464" cy="3327400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49DD6738-24F3-EC43-E514-753246691A4D}"/>
                </a:ext>
              </a:extLst>
            </p:cNvPr>
            <p:cNvSpPr/>
            <p:nvPr/>
          </p:nvSpPr>
          <p:spPr>
            <a:xfrm>
              <a:off x="8552573" y="3086101"/>
              <a:ext cx="2684159" cy="332740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glow rad="127000">
                <a:srgbClr val="173276">
                  <a:alpha val="3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D47A1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Roboto Condensed" panose="02000000000000000000" pitchFamily="2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10EC124-4D98-C2F9-80A2-427F1841B8FA}"/>
                </a:ext>
              </a:extLst>
            </p:cNvPr>
            <p:cNvSpPr txBox="1"/>
            <p:nvPr/>
          </p:nvSpPr>
          <p:spPr>
            <a:xfrm>
              <a:off x="8544268" y="3640176"/>
              <a:ext cx="2620423" cy="138915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 defTabSz="460792"/>
              <a:r>
                <a:rPr lang="mn-MN" sz="2000" b="1">
                  <a:solidFill>
                    <a:schemeClr val="accent6">
                      <a:lumMod val="75000"/>
                    </a:schemeClr>
                  </a:solidFill>
                  <a:latin typeface="Times New Roman"/>
                  <a:ea typeface="Open Sans"/>
                  <a:cs typeface="Times New Roman"/>
                </a:rPr>
                <a:t>+28.9</a:t>
              </a:r>
              <a:endParaRPr lang="mn-MN" sz="2000" b="1">
                <a:solidFill>
                  <a:schemeClr val="accent6">
                    <a:lumMod val="75000"/>
                  </a:schemeClr>
                </a:solidFill>
                <a:latin typeface="Times New Roman"/>
                <a:ea typeface="Open Sans" panose="020B0606030504020204" pitchFamily="34" charset="0"/>
                <a:cs typeface="Times New Roman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29C71C5-4EEC-35BA-54B4-FA18AE9A7CD3}"/>
              </a:ext>
            </a:extLst>
          </p:cNvPr>
          <p:cNvGrpSpPr/>
          <p:nvPr/>
        </p:nvGrpSpPr>
        <p:grpSpPr>
          <a:xfrm>
            <a:off x="3339356" y="3574996"/>
            <a:ext cx="2684158" cy="966926"/>
            <a:chOff x="8552573" y="3086101"/>
            <a:chExt cx="2684159" cy="3327400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B39AE036-977E-22CC-7F18-B5E5AF9549C1}"/>
                </a:ext>
              </a:extLst>
            </p:cNvPr>
            <p:cNvSpPr/>
            <p:nvPr/>
          </p:nvSpPr>
          <p:spPr>
            <a:xfrm>
              <a:off x="8552573" y="3086101"/>
              <a:ext cx="2684159" cy="332740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glow rad="127000">
                <a:srgbClr val="173276">
                  <a:alpha val="3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D47A1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Roboto Condensed" panose="02000000000000000000" pitchFamily="2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EF55FF8-E45A-BEBC-088F-474851B9F8F0}"/>
                </a:ext>
              </a:extLst>
            </p:cNvPr>
            <p:cNvSpPr txBox="1"/>
            <p:nvPr/>
          </p:nvSpPr>
          <p:spPr>
            <a:xfrm>
              <a:off x="8588767" y="4166887"/>
              <a:ext cx="2620423" cy="115618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 defTabSz="460792"/>
              <a:endParaRPr lang="mn-MN" sz="1600" b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85EDAFE-53DF-CBF4-6C70-377352B4D494}"/>
              </a:ext>
            </a:extLst>
          </p:cNvPr>
          <p:cNvGrpSpPr/>
          <p:nvPr/>
        </p:nvGrpSpPr>
        <p:grpSpPr>
          <a:xfrm>
            <a:off x="433809" y="3581861"/>
            <a:ext cx="2752809" cy="933144"/>
            <a:chOff x="8552573" y="3086101"/>
            <a:chExt cx="2684159" cy="3327400"/>
          </a:xfrm>
        </p:grpSpPr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9CF905E5-2B86-2109-716F-604C17B1F5A7}"/>
                </a:ext>
              </a:extLst>
            </p:cNvPr>
            <p:cNvSpPr/>
            <p:nvPr/>
          </p:nvSpPr>
          <p:spPr>
            <a:xfrm>
              <a:off x="8552573" y="3086101"/>
              <a:ext cx="2684159" cy="332740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glow rad="127000">
                <a:srgbClr val="173276">
                  <a:alpha val="3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D47A1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Roboto Condensed" panose="02000000000000000000" pitchFamily="2" charset="0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88E063D-53FE-1CB2-07A1-6EFCF1E9B2DD}"/>
                </a:ext>
              </a:extLst>
            </p:cNvPr>
            <p:cNvSpPr txBox="1"/>
            <p:nvPr/>
          </p:nvSpPr>
          <p:spPr>
            <a:xfrm>
              <a:off x="8611235" y="3619041"/>
              <a:ext cx="2620423" cy="220725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 defTabSz="460792"/>
              <a:r>
                <a:rPr lang="mn-MN" sz="2000" b="1">
                  <a:solidFill>
                    <a:schemeClr val="accent6">
                      <a:lumMod val="75000"/>
                    </a:schemeClr>
                  </a:solidFill>
                  <a:latin typeface="Times New Roman"/>
                  <a:ea typeface="Open Sans"/>
                  <a:cs typeface="Times New Roman"/>
                </a:rPr>
                <a:t>+130.5</a:t>
              </a:r>
              <a:r>
                <a:rPr lang="mn-MN" sz="1600" b="1">
                  <a:solidFill>
                    <a:schemeClr val="accent6">
                      <a:lumMod val="75000"/>
                    </a:schemeClr>
                  </a:solidFill>
                  <a:latin typeface="Times New Roman"/>
                  <a:ea typeface="Open Sans"/>
                  <a:cs typeface="Times New Roman"/>
                </a:rPr>
                <a:t> </a:t>
              </a:r>
              <a:endParaRPr lang="en-US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endParaRPr>
            </a:p>
            <a:p>
              <a:pPr algn="ctr" defTabSz="460792"/>
              <a:r>
                <a:rPr lang="mn-MN" sz="1600" b="1">
                  <a:solidFill>
                    <a:schemeClr val="accent6">
                      <a:lumMod val="75000"/>
                    </a:schemeClr>
                  </a:solidFill>
                  <a:latin typeface="Times New Roman"/>
                  <a:ea typeface="Open Sans"/>
                  <a:cs typeface="Times New Roman"/>
                </a:rPr>
                <a:t>тэрбум төгрөг </a:t>
              </a:r>
              <a:endParaRPr lang="mn-MN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endParaRP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10DE9BBF-9377-7359-C1F7-5E5E5902504F}"/>
              </a:ext>
            </a:extLst>
          </p:cNvPr>
          <p:cNvSpPr txBox="1"/>
          <p:nvPr/>
        </p:nvSpPr>
        <p:spPr>
          <a:xfrm>
            <a:off x="3810567" y="3734889"/>
            <a:ext cx="176595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460792"/>
            <a:r>
              <a:rPr lang="mn-MN" sz="2000" b="1">
                <a:solidFill>
                  <a:schemeClr val="accent6">
                    <a:lumMod val="75000"/>
                  </a:schemeClr>
                </a:solidFill>
                <a:latin typeface="Times New Roman"/>
                <a:ea typeface="Open Sans"/>
                <a:cs typeface="Times New Roman"/>
              </a:rPr>
              <a:t>+8</a:t>
            </a: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Times New Roman"/>
                <a:ea typeface="Open Sans"/>
                <a:cs typeface="Times New Roman"/>
              </a:rPr>
              <a:t>.</a:t>
            </a:r>
            <a:r>
              <a:rPr lang="mn-MN" sz="2000" b="1">
                <a:solidFill>
                  <a:schemeClr val="accent6">
                    <a:lumMod val="75000"/>
                  </a:schemeClr>
                </a:solidFill>
                <a:latin typeface="Times New Roman"/>
                <a:ea typeface="Open Sans"/>
                <a:cs typeface="Times New Roman"/>
              </a:rPr>
              <a:t>3</a:t>
            </a:r>
            <a:r>
              <a:rPr lang="mn-MN" sz="1600" b="1">
                <a:solidFill>
                  <a:schemeClr val="accent6">
                    <a:lumMod val="75000"/>
                  </a:schemeClr>
                </a:solidFill>
                <a:latin typeface="Times New Roman"/>
                <a:ea typeface="Open Sans"/>
                <a:cs typeface="Times New Roman"/>
              </a:rPr>
              <a:t> </a:t>
            </a:r>
            <a:endParaRPr lang="mn-MN" sz="1600" b="1">
              <a:solidFill>
                <a:schemeClr val="accent6">
                  <a:lumMod val="75000"/>
                </a:schemeClr>
              </a:solidFill>
              <a:latin typeface="Times New Roman"/>
              <a:ea typeface="Open Sans" panose="020B0606030504020204" pitchFamily="34" charset="0"/>
              <a:cs typeface="Times New Roman"/>
            </a:endParaRPr>
          </a:p>
          <a:p>
            <a:pPr algn="ctr" defTabSz="460792"/>
            <a:r>
              <a:rPr lang="mn-MN" sz="1600" b="1">
                <a:solidFill>
                  <a:schemeClr val="accent6">
                    <a:lumMod val="75000"/>
                  </a:schemeClr>
                </a:solidFill>
                <a:latin typeface="Times New Roman"/>
                <a:ea typeface="Open Sans"/>
                <a:cs typeface="Times New Roman"/>
              </a:rPr>
              <a:t>тэрбум төгрөг</a:t>
            </a:r>
            <a:endParaRPr lang="mn-MN" sz="1600" b="1">
              <a:solidFill>
                <a:schemeClr val="accent6">
                  <a:lumMod val="75000"/>
                </a:schemeClr>
              </a:solidFill>
              <a:latin typeface="Times New Roman"/>
              <a:ea typeface="Open Sans" panose="020B0606030504020204" pitchFamily="34" charset="0"/>
              <a:cs typeface="Times New Roman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9B09F0D-177E-5CFB-1F0A-DABFB200284C}"/>
              </a:ext>
            </a:extLst>
          </p:cNvPr>
          <p:cNvSpPr txBox="1"/>
          <p:nvPr/>
        </p:nvSpPr>
        <p:spPr>
          <a:xfrm>
            <a:off x="6820224" y="4058437"/>
            <a:ext cx="181859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mn-MN" sz="1400" b="1">
                <a:solidFill>
                  <a:srgbClr val="0A3579"/>
                </a:solidFill>
                <a:latin typeface="Times New Roman"/>
                <a:cs typeface="Times New Roman"/>
              </a:rPr>
              <a:t>тэрбум төгрөг </a:t>
            </a:r>
            <a:r>
              <a:rPr lang="en-US" sz="1400">
                <a:latin typeface="Times New Roman"/>
                <a:cs typeface="Times New Roman"/>
              </a:rPr>
              <a:t>​</a:t>
            </a:r>
            <a:endParaRPr lang="en-US" sz="1400">
              <a:latin typeface="Times New Roman"/>
              <a:ea typeface="Calibri"/>
              <a:cs typeface="Times New Roman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67B4A7A-AEF7-AA25-C666-EAEB3FC38984}"/>
              </a:ext>
            </a:extLst>
          </p:cNvPr>
          <p:cNvSpPr txBox="1"/>
          <p:nvPr/>
        </p:nvSpPr>
        <p:spPr>
          <a:xfrm>
            <a:off x="9572206" y="4058436"/>
            <a:ext cx="181859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mn-MN" sz="1400" b="1">
                <a:solidFill>
                  <a:srgbClr val="0A3579"/>
                </a:solidFill>
                <a:latin typeface="Times New Roman"/>
                <a:cs typeface="Times New Roman"/>
              </a:rPr>
              <a:t>тэрбум төгрөг </a:t>
            </a:r>
            <a:r>
              <a:rPr lang="en-US" sz="1400">
                <a:latin typeface="Times New Roman"/>
                <a:cs typeface="Times New Roman"/>
              </a:rPr>
              <a:t>​</a:t>
            </a:r>
            <a:endParaRPr lang="en-US" sz="1400">
              <a:latin typeface="Times New Roman"/>
              <a:ea typeface="Calibri"/>
              <a:cs typeface="Times New Roman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50530F-D55C-5F49-00E7-53DBA95F756F}"/>
              </a:ext>
            </a:extLst>
          </p:cNvPr>
          <p:cNvSpPr/>
          <p:nvPr/>
        </p:nvSpPr>
        <p:spPr>
          <a:xfrm flipV="1">
            <a:off x="427876" y="4510564"/>
            <a:ext cx="2756090" cy="17333"/>
          </a:xfrm>
          <a:prstGeom prst="rect">
            <a:avLst/>
          </a:prstGeom>
          <a:solidFill>
            <a:srgbClr val="1732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1B2A79"/>
              </a:solidFill>
              <a:latin typeface="Times New Roman"/>
              <a:ea typeface="Roboto Condensed" panose="02000000000000000000" pitchFamily="2" charset="0"/>
              <a:cs typeface="Times New Roman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FD132C-04D7-968C-CACF-8413C2448F52}"/>
              </a:ext>
            </a:extLst>
          </p:cNvPr>
          <p:cNvSpPr/>
          <p:nvPr/>
        </p:nvSpPr>
        <p:spPr>
          <a:xfrm flipV="1">
            <a:off x="3335507" y="4520590"/>
            <a:ext cx="2685907" cy="17333"/>
          </a:xfrm>
          <a:prstGeom prst="rect">
            <a:avLst/>
          </a:prstGeom>
          <a:solidFill>
            <a:srgbClr val="1732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1B2A79"/>
              </a:solidFill>
              <a:latin typeface="Times New Roman"/>
              <a:ea typeface="Roboto Condensed" panose="02000000000000000000" pitchFamily="2" charset="0"/>
              <a:cs typeface="Times New Roman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BB8ECC-02DB-8A30-BFEE-C62553395D99}"/>
              </a:ext>
            </a:extLst>
          </p:cNvPr>
          <p:cNvSpPr/>
          <p:nvPr/>
        </p:nvSpPr>
        <p:spPr>
          <a:xfrm flipV="1">
            <a:off x="6122823" y="4540643"/>
            <a:ext cx="2565590" cy="17333"/>
          </a:xfrm>
          <a:prstGeom prst="rect">
            <a:avLst/>
          </a:prstGeom>
          <a:solidFill>
            <a:srgbClr val="1732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1B2A79"/>
              </a:solidFill>
              <a:latin typeface="Times New Roman"/>
              <a:ea typeface="Roboto Condensed" panose="02000000000000000000" pitchFamily="2" charset="0"/>
              <a:cs typeface="Times New Roman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E347C2-A4BA-2685-EFB1-020F4138630F}"/>
              </a:ext>
            </a:extLst>
          </p:cNvPr>
          <p:cNvSpPr/>
          <p:nvPr/>
        </p:nvSpPr>
        <p:spPr>
          <a:xfrm flipV="1">
            <a:off x="8870034" y="4550670"/>
            <a:ext cx="2796195" cy="17333"/>
          </a:xfrm>
          <a:prstGeom prst="rect">
            <a:avLst/>
          </a:prstGeom>
          <a:solidFill>
            <a:srgbClr val="1732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1B2A79"/>
              </a:solidFill>
              <a:latin typeface="Times New Roman"/>
              <a:ea typeface="Roboto Condensed" panose="02000000000000000000" pitchFamily="2" charset="0"/>
              <a:cs typeface="Times New Roman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388FC81-9A6B-0506-818B-88CCCCFB97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152" y="4720390"/>
            <a:ext cx="1136986" cy="1056775"/>
          </a:xfrm>
          <a:prstGeom prst="rect">
            <a:avLst/>
          </a:prstGeom>
        </p:spPr>
      </p:pic>
      <p:pic>
        <p:nvPicPr>
          <p:cNvPr id="31" name="Picture 30" descr="A globe with coins and arrows&#10;&#10;AI-generated content may be incorrect.">
            <a:extLst>
              <a:ext uri="{FF2B5EF4-FFF2-40B4-BE49-F238E27FC236}">
                <a16:creationId xmlns:a16="http://schemas.microsoft.com/office/drawing/2014/main" id="{7D79DF3F-B48A-D137-862E-FAA4C0BB2C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5784" y="4720391"/>
            <a:ext cx="1277353" cy="1177090"/>
          </a:xfrm>
          <a:prstGeom prst="rect">
            <a:avLst/>
          </a:prstGeom>
        </p:spPr>
      </p:pic>
      <p:pic>
        <p:nvPicPr>
          <p:cNvPr id="32" name="Picture 31" descr="A globe with a dollar sign and arrow going up&#10;&#10;AI-generated content may be incorrect.">
            <a:extLst>
              <a:ext uri="{FF2B5EF4-FFF2-40B4-BE49-F238E27FC236}">
                <a16:creationId xmlns:a16="http://schemas.microsoft.com/office/drawing/2014/main" id="{0D59C2A2-1A3A-2B33-060F-24B76D9BCD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8549" y="4780549"/>
            <a:ext cx="1277352" cy="105677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956E82E-06F3-1BCB-4B7B-85DC60B7F9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43575" y="4670258"/>
            <a:ext cx="1187116" cy="117709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E10D471-58EF-3C2C-6DFA-6DEE2F5F11C2}"/>
              </a:ext>
            </a:extLst>
          </p:cNvPr>
          <p:cNvSpPr txBox="1"/>
          <p:nvPr/>
        </p:nvSpPr>
        <p:spPr>
          <a:xfrm>
            <a:off x="10121794" y="771180"/>
            <a:ext cx="16409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mn-MN" sz="1400" b="0" i="1" u="none" strike="noStrike" kern="0" cap="none" spc="0" normalizeH="0" baseline="0" noProof="0">
                <a:ln>
                  <a:noFill/>
                </a:ln>
                <a:solidFill>
                  <a:srgbClr val="656D78">
                    <a:lumMod val="50000"/>
                  </a:srgbClr>
                </a:solidFill>
                <a:effectLst/>
                <a:uLnTx/>
                <a:uFillTx/>
                <a:latin typeface="Times New Roman"/>
                <a:ea typeface="Roboto Condensed" panose="02000000000000000000" pitchFamily="2" charset="0"/>
                <a:cs typeface="Times New Roman"/>
                <a:sym typeface="Arial"/>
              </a:rPr>
              <a:t>/тэрбум төгрөг/</a:t>
            </a:r>
            <a:endParaRPr kumimoji="0" lang="en-US" sz="1400" b="0" i="1" u="none" strike="noStrike" kern="0" cap="none" spc="0" normalizeH="0" baseline="0" noProof="0">
              <a:ln>
                <a:noFill/>
              </a:ln>
              <a:solidFill>
                <a:srgbClr val="656D78">
                  <a:lumMod val="50000"/>
                </a:srgbClr>
              </a:solidFill>
              <a:effectLst/>
              <a:uLnTx/>
              <a:uFillTx/>
              <a:latin typeface="Times New Roman"/>
              <a:ea typeface="Roboto Condensed" panose="02000000000000000000" pitchFamily="2" charset="0"/>
              <a:cs typeface="Times New Roman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827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E350258D-3A60-72D0-36E4-FDE8963F1489}"/>
              </a:ext>
            </a:extLst>
          </p:cNvPr>
          <p:cNvSpPr/>
          <p:nvPr/>
        </p:nvSpPr>
        <p:spPr>
          <a:xfrm>
            <a:off x="8503572" y="4638973"/>
            <a:ext cx="2194637" cy="141155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254000">
              <a:srgbClr val="002060">
                <a:alpha val="1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25759">
              <a:buClr>
                <a:srgbClr val="000000"/>
              </a:buClr>
              <a:defRPr/>
            </a:pPr>
            <a:endParaRPr lang="en-US" sz="1111" kern="0">
              <a:solidFill>
                <a:srgbClr val="0D47A1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0B08985-528E-8971-B915-AAF54BC2E52F}"/>
              </a:ext>
            </a:extLst>
          </p:cNvPr>
          <p:cNvSpPr/>
          <p:nvPr/>
        </p:nvSpPr>
        <p:spPr>
          <a:xfrm>
            <a:off x="9908223" y="1866394"/>
            <a:ext cx="1965119" cy="252242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254000">
              <a:srgbClr val="002060">
                <a:alpha val="1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25759">
              <a:buClr>
                <a:srgbClr val="000000"/>
              </a:buClr>
              <a:defRPr/>
            </a:pPr>
            <a:endParaRPr lang="en-US" sz="1111" kern="0">
              <a:solidFill>
                <a:srgbClr val="0D47A1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3034CB9-2C79-75E4-30AA-0D495654D7F0}"/>
              </a:ext>
            </a:extLst>
          </p:cNvPr>
          <p:cNvSpPr/>
          <p:nvPr/>
        </p:nvSpPr>
        <p:spPr>
          <a:xfrm>
            <a:off x="6685789" y="1866394"/>
            <a:ext cx="3121890" cy="252242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254000">
              <a:srgbClr val="002060">
                <a:alpha val="1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25759">
              <a:buClr>
                <a:srgbClr val="000000"/>
              </a:buClr>
              <a:defRPr/>
            </a:pPr>
            <a:endParaRPr lang="en-US" sz="1111" kern="0">
              <a:solidFill>
                <a:srgbClr val="0D47A1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B9594399-5E53-1384-E86B-5F9F4E9D0E5A}"/>
              </a:ext>
            </a:extLst>
          </p:cNvPr>
          <p:cNvSpPr/>
          <p:nvPr/>
        </p:nvSpPr>
        <p:spPr>
          <a:xfrm>
            <a:off x="194127" y="2285369"/>
            <a:ext cx="6343025" cy="320835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127000">
              <a:srgbClr val="173276">
                <a:alpha val="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D47A1">
                  <a:lumMod val="75000"/>
                </a:srgbClr>
              </a:solidFill>
              <a:effectLst/>
              <a:uLnTx/>
              <a:uFillTx/>
              <a:latin typeface="Times New Roman"/>
              <a:ea typeface="Roboto Condensed" panose="02000000000000000000" pitchFamily="2" charset="0"/>
              <a:cs typeface="Times New Roman"/>
              <a:sym typeface="Arial"/>
            </a:endParaRPr>
          </a:p>
        </p:txBody>
      </p:sp>
      <p:sp>
        <p:nvSpPr>
          <p:cNvPr id="2" name="Google Shape;641;p11">
            <a:extLst>
              <a:ext uri="{FF2B5EF4-FFF2-40B4-BE49-F238E27FC236}">
                <a16:creationId xmlns:a16="http://schemas.microsoft.com/office/drawing/2014/main" id="{337FC822-BE2C-15A2-9EAE-F3042C021C2D}"/>
              </a:ext>
            </a:extLst>
          </p:cNvPr>
          <p:cNvSpPr/>
          <p:nvPr/>
        </p:nvSpPr>
        <p:spPr>
          <a:xfrm>
            <a:off x="0" y="639723"/>
            <a:ext cx="2743200" cy="4572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chemeClr val="accent6">
                  <a:lumMod val="75000"/>
                </a:schemeClr>
              </a:solidFill>
              <a:uFillTx/>
              <a:latin typeface="Times New Roman"/>
              <a:ea typeface="Roboto Condensed"/>
              <a:cs typeface="Times New Roman"/>
            </a:endParaRPr>
          </a:p>
        </p:txBody>
      </p:sp>
      <p:grpSp>
        <p:nvGrpSpPr>
          <p:cNvPr id="5" name="Group 7">
            <a:extLst>
              <a:ext uri="{FF2B5EF4-FFF2-40B4-BE49-F238E27FC236}">
                <a16:creationId xmlns:a16="http://schemas.microsoft.com/office/drawing/2014/main" id="{9F584D61-8F38-7F52-636B-DDE4F82B7BA7}"/>
              </a:ext>
            </a:extLst>
          </p:cNvPr>
          <p:cNvGrpSpPr/>
          <p:nvPr/>
        </p:nvGrpSpPr>
        <p:grpSpPr>
          <a:xfrm>
            <a:off x="471965" y="2960963"/>
            <a:ext cx="5708900" cy="562191"/>
            <a:chOff x="1117168" y="2352869"/>
            <a:chExt cx="5238442" cy="562191"/>
          </a:xfrm>
        </p:grpSpPr>
        <p:sp>
          <p:nvSpPr>
            <p:cNvPr id="6" name="Rectangle: Rounded Corners 2">
              <a:extLst>
                <a:ext uri="{FF2B5EF4-FFF2-40B4-BE49-F238E27FC236}">
                  <a16:creationId xmlns:a16="http://schemas.microsoft.com/office/drawing/2014/main" id="{BB07728F-0F2A-E8DB-53B6-2B0149DB4EB8}"/>
                </a:ext>
              </a:extLst>
            </p:cNvPr>
            <p:cNvSpPr/>
            <p:nvPr/>
          </p:nvSpPr>
          <p:spPr>
            <a:xfrm>
              <a:off x="1304777" y="2352869"/>
              <a:ext cx="5050833" cy="561745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203864"/>
            </a:solidFill>
            <a:ln cap="flat">
              <a:noFill/>
              <a:prstDash val="solid"/>
            </a:ln>
          </p:spPr>
          <p:txBody>
            <a:bodyPr vert="horz" wrap="square" lIns="264444" tIns="38103" rIns="71122" bIns="38103" anchor="ctr" anchorCtr="0" compatLnSpc="1">
              <a:noAutofit/>
            </a:bodyPr>
            <a:lstStyle/>
            <a:p>
              <a:pPr algn="just" defTabSz="444498">
                <a:lnSpc>
                  <a:spcPct val="90000"/>
                </a:lnSpc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mn-MN" sz="1400" b="1">
                  <a:solidFill>
                    <a:schemeClr val="bg1"/>
                  </a:solidFill>
                  <a:latin typeface="Times New Roman"/>
                  <a:ea typeface="Roboto Condensed"/>
                  <a:cs typeface="Times New Roman"/>
                </a:rPr>
                <a:t>Төсөл, арга хэмжээний батлагдсан төсөв болон гэрээний зөрүү, ТЕНДЕРИЙН ХЭМНЭЛТ</a:t>
              </a:r>
              <a:r>
                <a:rPr lang="en-US" sz="1400" b="1">
                  <a:solidFill>
                    <a:schemeClr val="bg1"/>
                  </a:solidFill>
                  <a:latin typeface="Times New Roman"/>
                  <a:ea typeface="Roboto Condensed"/>
                  <a:cs typeface="Times New Roman"/>
                </a:rPr>
                <a:t> +</a:t>
              </a:r>
              <a:r>
                <a:rPr lang="mn-MN" sz="1400" b="1">
                  <a:solidFill>
                    <a:schemeClr val="bg1"/>
                  </a:solidFill>
                  <a:latin typeface="Times New Roman"/>
                  <a:ea typeface="Roboto Condensed"/>
                  <a:cs typeface="Times New Roman"/>
                </a:rPr>
                <a:t>18.7 тэрбум төгрөг</a:t>
              </a:r>
              <a:r>
                <a:rPr lang="en-US" sz="1400" b="1">
                  <a:solidFill>
                    <a:schemeClr val="bg1"/>
                  </a:solidFill>
                  <a:latin typeface="Times New Roman"/>
                  <a:ea typeface="Roboto Condensed"/>
                  <a:cs typeface="Times New Roman"/>
                </a:rPr>
                <a:t>;</a:t>
              </a:r>
              <a:endParaRPr lang="mn-MN" sz="1400" b="1">
                <a:solidFill>
                  <a:schemeClr val="bg1"/>
                </a:solidFill>
                <a:latin typeface="Times New Roman"/>
                <a:ea typeface="Roboto Condensed"/>
                <a:cs typeface="Times New Roman"/>
              </a:endParaRPr>
            </a:p>
          </p:txBody>
        </p:sp>
        <p:sp>
          <p:nvSpPr>
            <p:cNvPr id="7" name="Oval 4">
              <a:extLst>
                <a:ext uri="{FF2B5EF4-FFF2-40B4-BE49-F238E27FC236}">
                  <a16:creationId xmlns:a16="http://schemas.microsoft.com/office/drawing/2014/main" id="{726F4F3B-F56D-57B1-361E-73857DC4A058}"/>
                </a:ext>
              </a:extLst>
            </p:cNvPr>
            <p:cNvSpPr/>
            <p:nvPr/>
          </p:nvSpPr>
          <p:spPr>
            <a:xfrm>
              <a:off x="1117168" y="2411601"/>
              <a:ext cx="430261" cy="50345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D770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600" b="1" i="0" u="none" strike="noStrike" kern="1200" cap="none" spc="0" baseline="0">
                  <a:solidFill>
                    <a:schemeClr val="bg1"/>
                  </a:solidFill>
                  <a:uFillTx/>
                  <a:latin typeface="Times New Roman"/>
                  <a:ea typeface="Roboto Condensed"/>
                  <a:cs typeface="Times New Roman"/>
                </a:rPr>
                <a:t>1</a:t>
              </a:r>
            </a:p>
          </p:txBody>
        </p:sp>
      </p:grpSp>
      <p:sp>
        <p:nvSpPr>
          <p:cNvPr id="17" name="TextBox 27">
            <a:extLst>
              <a:ext uri="{FF2B5EF4-FFF2-40B4-BE49-F238E27FC236}">
                <a16:creationId xmlns:a16="http://schemas.microsoft.com/office/drawing/2014/main" id="{9D701C35-D9E7-5995-9555-7142BCD1ECA3}"/>
              </a:ext>
            </a:extLst>
          </p:cNvPr>
          <p:cNvSpPr txBox="1"/>
          <p:nvPr/>
        </p:nvSpPr>
        <p:spPr>
          <a:xfrm>
            <a:off x="1056627" y="2441205"/>
            <a:ext cx="4627302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mn-MN" sz="2000" b="1" kern="0">
                <a:solidFill>
                  <a:schemeClr val="accent1">
                    <a:lumMod val="49000"/>
                  </a:schemeClr>
                </a:solidFill>
                <a:latin typeface="Times New Roman"/>
                <a:ea typeface="Roboto Condensed"/>
                <a:cs typeface="Times New Roman"/>
              </a:rPr>
              <a:t>ЭХ ҮҮСВЭР </a:t>
            </a:r>
            <a:endParaRPr lang="mn-MN" sz="1600" b="1" i="0" u="none" strike="noStrike" kern="0" cap="none" spc="0" baseline="0">
              <a:solidFill>
                <a:schemeClr val="accent1">
                  <a:lumMod val="49000"/>
                </a:schemeClr>
              </a:solidFill>
              <a:uFillTx/>
              <a:latin typeface="Times New Roman"/>
              <a:ea typeface="Roboto Condensed"/>
              <a:cs typeface="Times New Roman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11165" y="206233"/>
            <a:ext cx="9700445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 b="1">
                <a:solidFill>
                  <a:srgbClr val="002060"/>
                </a:solidFill>
                <a:latin typeface="Times New Roman"/>
                <a:cs typeface="Times New Roman"/>
              </a:rPr>
              <a:t>Н</a:t>
            </a:r>
            <a:r>
              <a:rPr lang="mn-MN" sz="2400" b="1">
                <a:solidFill>
                  <a:srgbClr val="002060"/>
                </a:solidFill>
                <a:latin typeface="Times New Roman"/>
                <a:cs typeface="Times New Roman"/>
              </a:rPr>
              <a:t>ИЙСЛЭЛИЙН 2025 ОНЫ ТӨСВИЙН ТОДОТГОЛЫН ТӨСӨЛ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8033BC2-119C-9932-612A-B5C856FB95CE}"/>
              </a:ext>
            </a:extLst>
          </p:cNvPr>
          <p:cNvSpPr txBox="1"/>
          <p:nvPr/>
        </p:nvSpPr>
        <p:spPr>
          <a:xfrm>
            <a:off x="8500329" y="4616019"/>
            <a:ext cx="2065561" cy="141577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lang="mn-MN" sz="1400" b="1">
                <a:solidFill>
                  <a:srgbClr val="1B2A79"/>
                </a:solidFill>
                <a:latin typeface="Times New Roman"/>
                <a:ea typeface="Roboto Condensed"/>
                <a:cs typeface="Times New Roman"/>
              </a:rPr>
              <a:t>НИЙТ ШААРДЛАГАТАЙ </a:t>
            </a:r>
            <a:endParaRPr lang="en-US" sz="1400">
              <a:solidFill>
                <a:srgbClr val="000000"/>
              </a:solidFill>
              <a:latin typeface="Times New Roman"/>
              <a:ea typeface="Calibri" panose="020F0502020204030204"/>
              <a:cs typeface="Times New Roman"/>
            </a:endParaRPr>
          </a:p>
          <a:p>
            <a:pPr algn="ctr">
              <a:defRPr/>
            </a:pPr>
            <a:r>
              <a:rPr lang="mn-MN" sz="1400" b="1">
                <a:solidFill>
                  <a:srgbClr val="1B2A79"/>
                </a:solidFill>
                <a:latin typeface="Times New Roman"/>
                <a:ea typeface="Roboto Condensed"/>
                <a:cs typeface="Times New Roman"/>
              </a:rPr>
              <a:t>ТӨСӨВ, зөрүү:</a:t>
            </a:r>
            <a:endParaRPr lang="en-US" sz="1400">
              <a:latin typeface="Times New Roman"/>
              <a:ea typeface="Calibri"/>
              <a:cs typeface="Times New Roman"/>
            </a:endParaRPr>
          </a:p>
          <a:p>
            <a:pPr algn="ctr">
              <a:defRPr/>
            </a:pPr>
            <a:r>
              <a:rPr lang="mn-MN" sz="2800" b="1">
                <a:solidFill>
                  <a:srgbClr val="C00000"/>
                </a:solidFill>
                <a:latin typeface="Times New Roman"/>
                <a:ea typeface="Roboto Condensed"/>
                <a:cs typeface="Times New Roman"/>
              </a:rPr>
              <a:t>-270.0</a:t>
            </a:r>
          </a:p>
          <a:p>
            <a:pPr algn="ctr">
              <a:defRPr/>
            </a:pPr>
            <a:r>
              <a:rPr lang="mn-MN" sz="1600" b="1">
                <a:solidFill>
                  <a:srgbClr val="1B2A79"/>
                </a:solidFill>
                <a:latin typeface="Times New Roman"/>
                <a:ea typeface="Roboto Condensed"/>
                <a:cs typeface="Times New Roman"/>
              </a:rPr>
              <a:t>ТЭРБУМ ТӨГРӨГ</a:t>
            </a:r>
            <a:endParaRPr lang="en-MN" sz="1600" b="1">
              <a:solidFill>
                <a:srgbClr val="1B2A79"/>
              </a:solidFill>
              <a:latin typeface="Times New Roman"/>
              <a:ea typeface="Roboto Condensed"/>
              <a:cs typeface="Times New Roman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1E39522-3E5E-B438-A475-8539307FAE55}"/>
              </a:ext>
            </a:extLst>
          </p:cNvPr>
          <p:cNvSpPr/>
          <p:nvPr/>
        </p:nvSpPr>
        <p:spPr>
          <a:xfrm flipV="1">
            <a:off x="8500947" y="6022556"/>
            <a:ext cx="2194617" cy="27359"/>
          </a:xfrm>
          <a:prstGeom prst="rect">
            <a:avLst/>
          </a:prstGeom>
          <a:solidFill>
            <a:srgbClr val="1732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1B2A79"/>
              </a:solidFill>
              <a:latin typeface="Times New Roman"/>
              <a:ea typeface="Roboto Condensed" panose="02000000000000000000" pitchFamily="2" charset="0"/>
              <a:cs typeface="Times New Roman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060598-3E39-91AC-7FFE-786F830BED27}"/>
              </a:ext>
            </a:extLst>
          </p:cNvPr>
          <p:cNvSpPr txBox="1"/>
          <p:nvPr/>
        </p:nvSpPr>
        <p:spPr>
          <a:xfrm>
            <a:off x="6681521" y="1951266"/>
            <a:ext cx="3222328" cy="243143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lang="mn-MN" sz="1400" b="1">
                <a:solidFill>
                  <a:srgbClr val="1B2A79"/>
                </a:solidFill>
                <a:latin typeface="Times New Roman"/>
                <a:ea typeface="Roboto Condensed"/>
                <a:cs typeface="Times New Roman"/>
              </a:rPr>
              <a:t>ШААРДЛАГАТАЙ </a:t>
            </a:r>
            <a:endParaRPr lang="en-US" sz="1400">
              <a:solidFill>
                <a:srgbClr val="000000"/>
              </a:solidFill>
              <a:latin typeface="Times New Roman"/>
              <a:ea typeface="Calibri" panose="020F0502020204030204"/>
              <a:cs typeface="Times New Roman"/>
            </a:endParaRPr>
          </a:p>
          <a:p>
            <a:pPr algn="ctr">
              <a:defRPr/>
            </a:pPr>
            <a:r>
              <a:rPr lang="mn-MN" sz="1400" b="1">
                <a:solidFill>
                  <a:srgbClr val="1B2A79"/>
                </a:solidFill>
                <a:latin typeface="Times New Roman"/>
                <a:ea typeface="Roboto Condensed"/>
                <a:cs typeface="Times New Roman"/>
              </a:rPr>
              <a:t>ТӨСӨВ:</a:t>
            </a:r>
            <a:endParaRPr lang="en-US" sz="1400">
              <a:latin typeface="Times New Roman"/>
              <a:ea typeface="Calibri"/>
              <a:cs typeface="Times New Roman"/>
            </a:endParaRPr>
          </a:p>
          <a:p>
            <a:pPr algn="ctr">
              <a:defRPr/>
            </a:pPr>
            <a:r>
              <a:rPr lang="mn-MN" sz="2800" b="1">
                <a:solidFill>
                  <a:srgbClr val="C00000"/>
                </a:solidFill>
                <a:latin typeface="Times New Roman"/>
                <a:ea typeface="Roboto Condensed"/>
                <a:cs typeface="Times New Roman"/>
              </a:rPr>
              <a:t>-288.7</a:t>
            </a:r>
          </a:p>
          <a:p>
            <a:pPr algn="ctr">
              <a:defRPr/>
            </a:pPr>
            <a:r>
              <a:rPr lang="mn-MN" sz="1600" b="1">
                <a:solidFill>
                  <a:srgbClr val="1B2A79"/>
                </a:solidFill>
                <a:latin typeface="Times New Roman"/>
                <a:ea typeface="Roboto Condensed"/>
                <a:cs typeface="Times New Roman"/>
              </a:rPr>
              <a:t>ТЭРБУМ ТӨГРӨГ</a:t>
            </a:r>
          </a:p>
          <a:p>
            <a:pPr>
              <a:defRPr/>
            </a:pPr>
            <a:r>
              <a:rPr lang="mn-MN" sz="1600" b="1">
                <a:solidFill>
                  <a:srgbClr val="C00000"/>
                </a:solidFill>
                <a:latin typeface="Times New Roman"/>
                <a:ea typeface="Roboto Condensed"/>
                <a:cs typeface="Times New Roman"/>
              </a:rPr>
              <a:t>-186.2   Зарлага</a:t>
            </a:r>
          </a:p>
          <a:p>
            <a:pPr>
              <a:defRPr/>
            </a:pPr>
            <a:r>
              <a:rPr lang="mn-MN" sz="1600" b="1">
                <a:solidFill>
                  <a:srgbClr val="C00000"/>
                </a:solidFill>
                <a:latin typeface="Times New Roman"/>
                <a:ea typeface="Roboto Condensed"/>
                <a:cs typeface="Times New Roman"/>
              </a:rPr>
              <a:t>-34.2     Төсвийн орлогын                          бууралт</a:t>
            </a:r>
          </a:p>
          <a:p>
            <a:pPr>
              <a:defRPr/>
            </a:pPr>
            <a:r>
              <a:rPr lang="mn-MN" sz="1600" b="1">
                <a:solidFill>
                  <a:srgbClr val="C00000"/>
                </a:solidFill>
                <a:latin typeface="Times New Roman"/>
                <a:ea typeface="Roboto Condensed"/>
                <a:cs typeface="Times New Roman"/>
              </a:rPr>
              <a:t>-68.3    Дүүргүүдийн төвлөрүүлэх                       орлогын бууралт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C1A559-5FE1-8B35-62BC-908E522B3FB4}"/>
              </a:ext>
            </a:extLst>
          </p:cNvPr>
          <p:cNvSpPr txBox="1"/>
          <p:nvPr/>
        </p:nvSpPr>
        <p:spPr>
          <a:xfrm>
            <a:off x="9805622" y="1951266"/>
            <a:ext cx="2065561" cy="98488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lang="mn-MN" sz="1400" b="1">
                <a:solidFill>
                  <a:srgbClr val="1B2A79"/>
                </a:solidFill>
                <a:latin typeface="Times New Roman"/>
                <a:ea typeface="Roboto Condensed"/>
                <a:cs typeface="Times New Roman"/>
              </a:rPr>
              <a:t>ЭХ ҮҮСВЭР:</a:t>
            </a:r>
            <a:endParaRPr lang="en-US" sz="1400">
              <a:latin typeface="Times New Roman"/>
              <a:ea typeface="Calibri"/>
              <a:cs typeface="Times New Roman"/>
            </a:endParaRPr>
          </a:p>
          <a:p>
            <a:pPr algn="ctr">
              <a:defRPr/>
            </a:pPr>
            <a:r>
              <a:rPr lang="mn-MN" sz="2800" b="1">
                <a:solidFill>
                  <a:srgbClr val="1B2A79"/>
                </a:solidFill>
                <a:latin typeface="Times New Roman"/>
                <a:ea typeface="Roboto Condensed"/>
                <a:cs typeface="Times New Roman"/>
              </a:rPr>
              <a:t>+18.7</a:t>
            </a:r>
          </a:p>
          <a:p>
            <a:pPr algn="ctr">
              <a:defRPr/>
            </a:pPr>
            <a:r>
              <a:rPr lang="mn-MN" sz="1600" b="1">
                <a:solidFill>
                  <a:srgbClr val="1B2A79"/>
                </a:solidFill>
                <a:latin typeface="Times New Roman"/>
                <a:ea typeface="Roboto Condensed"/>
                <a:cs typeface="Times New Roman"/>
              </a:rPr>
              <a:t>ТЭРБУМ ТӨГРӨГ</a:t>
            </a:r>
            <a:endParaRPr lang="en-MN" sz="1600" b="1">
              <a:solidFill>
                <a:srgbClr val="1B2A79"/>
              </a:solidFill>
              <a:latin typeface="Times New Roman"/>
              <a:ea typeface="Roboto Condensed"/>
              <a:cs typeface="Times New Roman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3C5858-78FE-D612-907E-BA6FAD875A16}"/>
              </a:ext>
            </a:extLst>
          </p:cNvPr>
          <p:cNvGrpSpPr/>
          <p:nvPr/>
        </p:nvGrpSpPr>
        <p:grpSpPr>
          <a:xfrm>
            <a:off x="286495" y="271487"/>
            <a:ext cx="451548" cy="342338"/>
            <a:chOff x="301599" y="550722"/>
            <a:chExt cx="451548" cy="342338"/>
          </a:xfrm>
          <a:solidFill>
            <a:schemeClr val="accent6"/>
          </a:solidFill>
        </p:grpSpPr>
        <p:sp>
          <p:nvSpPr>
            <p:cNvPr id="4" name="Arrow: Chevron 3">
              <a:extLst>
                <a:ext uri="{FF2B5EF4-FFF2-40B4-BE49-F238E27FC236}">
                  <a16:creationId xmlns:a16="http://schemas.microsoft.com/office/drawing/2014/main" id="{5709DB5F-285E-98D5-33AE-277DE981C039}"/>
                </a:ext>
              </a:extLst>
            </p:cNvPr>
            <p:cNvSpPr/>
            <p:nvPr/>
          </p:nvSpPr>
          <p:spPr>
            <a:xfrm>
              <a:off x="517504" y="550722"/>
              <a:ext cx="235643" cy="342338"/>
            </a:xfrm>
            <a:prstGeom prst="chevron">
              <a:avLst/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Roboto Condensed" panose="02000000000000000000" pitchFamily="2" charset="0"/>
                <a:cs typeface="Times New Roman"/>
              </a:endParaRPr>
            </a:p>
          </p:txBody>
        </p:sp>
        <p:sp>
          <p:nvSpPr>
            <p:cNvPr id="11" name="Arrow: Chevron 10">
              <a:extLst>
                <a:ext uri="{FF2B5EF4-FFF2-40B4-BE49-F238E27FC236}">
                  <a16:creationId xmlns:a16="http://schemas.microsoft.com/office/drawing/2014/main" id="{2A70CD4B-F6D8-2ADC-3E32-B4F680F3AA35}"/>
                </a:ext>
              </a:extLst>
            </p:cNvPr>
            <p:cNvSpPr/>
            <p:nvPr/>
          </p:nvSpPr>
          <p:spPr>
            <a:xfrm>
              <a:off x="301599" y="550722"/>
              <a:ext cx="235643" cy="342338"/>
            </a:xfrm>
            <a:prstGeom prst="chevron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Roboto Condensed" panose="02000000000000000000" pitchFamily="2" charset="0"/>
                <a:cs typeface="Times New Roman"/>
              </a:endParaRPr>
            </a:p>
          </p:txBody>
        </p:sp>
      </p:grpSp>
      <p:grpSp>
        <p:nvGrpSpPr>
          <p:cNvPr id="3" name="Group 7">
            <a:extLst>
              <a:ext uri="{FF2B5EF4-FFF2-40B4-BE49-F238E27FC236}">
                <a16:creationId xmlns:a16="http://schemas.microsoft.com/office/drawing/2014/main" id="{41826D16-E0C3-00C4-A3BF-8DD847CDDA63}"/>
              </a:ext>
            </a:extLst>
          </p:cNvPr>
          <p:cNvGrpSpPr/>
          <p:nvPr/>
        </p:nvGrpSpPr>
        <p:grpSpPr>
          <a:xfrm>
            <a:off x="462784" y="3686239"/>
            <a:ext cx="5727261" cy="561745"/>
            <a:chOff x="1117168" y="2352869"/>
            <a:chExt cx="5255290" cy="561745"/>
          </a:xfrm>
        </p:grpSpPr>
        <p:sp>
          <p:nvSpPr>
            <p:cNvPr id="8" name="Rectangle: Rounded Corners 2">
              <a:extLst>
                <a:ext uri="{FF2B5EF4-FFF2-40B4-BE49-F238E27FC236}">
                  <a16:creationId xmlns:a16="http://schemas.microsoft.com/office/drawing/2014/main" id="{404CA104-6059-1765-1C9A-C7CC0BB9B0B5}"/>
                </a:ext>
              </a:extLst>
            </p:cNvPr>
            <p:cNvSpPr/>
            <p:nvPr/>
          </p:nvSpPr>
          <p:spPr>
            <a:xfrm>
              <a:off x="1321625" y="2352869"/>
              <a:ext cx="5050833" cy="561745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203864"/>
            </a:solidFill>
            <a:ln cap="flat">
              <a:noFill/>
              <a:prstDash val="solid"/>
            </a:ln>
          </p:spPr>
          <p:txBody>
            <a:bodyPr vert="horz" wrap="square" lIns="264444" tIns="38103" rIns="71122" bIns="38103" anchor="ctr" anchorCtr="0" compatLnSpc="1">
              <a:noAutofit/>
            </a:bodyPr>
            <a:lstStyle/>
            <a:p>
              <a:pPr algn="just" defTabSz="444498">
                <a:lnSpc>
                  <a:spcPct val="90000"/>
                </a:lnSpc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mn-MN" sz="1400" b="1">
                  <a:solidFill>
                    <a:schemeClr val="bg1"/>
                  </a:solidFill>
                  <a:latin typeface="Times New Roman"/>
                  <a:ea typeface="Roboto Condensed"/>
                  <a:cs typeface="Times New Roman"/>
                </a:rPr>
                <a:t>Төсвийн орлогын бууралт: -34.2 тэрбум төгрөг;</a:t>
              </a:r>
              <a:endParaRPr lang="en-US" sz="1400" b="1">
                <a:solidFill>
                  <a:schemeClr val="bg1"/>
                </a:solidFill>
                <a:latin typeface="Times New Roman"/>
                <a:ea typeface="Roboto Condensed"/>
                <a:cs typeface="Times New Roman"/>
              </a:endParaRPr>
            </a:p>
          </p:txBody>
        </p:sp>
        <p:sp>
          <p:nvSpPr>
            <p:cNvPr id="9" name="Oval 4">
              <a:extLst>
                <a:ext uri="{FF2B5EF4-FFF2-40B4-BE49-F238E27FC236}">
                  <a16:creationId xmlns:a16="http://schemas.microsoft.com/office/drawing/2014/main" id="{096163DD-B095-4CA1-583B-87A5223DD4E7}"/>
                </a:ext>
              </a:extLst>
            </p:cNvPr>
            <p:cNvSpPr/>
            <p:nvPr/>
          </p:nvSpPr>
          <p:spPr>
            <a:xfrm>
              <a:off x="1117168" y="2384059"/>
              <a:ext cx="430261" cy="50345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D770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600" b="1">
                  <a:solidFill>
                    <a:schemeClr val="bg1"/>
                  </a:solidFill>
                  <a:latin typeface="Times New Roman"/>
                  <a:ea typeface="Roboto Condensed"/>
                  <a:cs typeface="Times New Roman"/>
                </a:rPr>
                <a:t>2</a:t>
              </a:r>
              <a:endParaRPr lang="en-US" sz="1600" b="1" i="0" u="none" strike="noStrike" kern="1200" cap="none" spc="0" baseline="0">
                <a:solidFill>
                  <a:schemeClr val="bg1"/>
                </a:solidFill>
                <a:uFillTx/>
                <a:latin typeface="Times New Roman"/>
                <a:ea typeface="Roboto Condensed"/>
                <a:cs typeface="Times New Roman"/>
              </a:endParaRPr>
            </a:p>
          </p:txBody>
        </p:sp>
      </p:grpSp>
      <p:sp>
        <p:nvSpPr>
          <p:cNvPr id="16" name="Rectangle: Rounded Corners 2">
            <a:extLst>
              <a:ext uri="{FF2B5EF4-FFF2-40B4-BE49-F238E27FC236}">
                <a16:creationId xmlns:a16="http://schemas.microsoft.com/office/drawing/2014/main" id="{8827C1C6-FA23-1025-1FC8-6E23BBC4BB0E}"/>
              </a:ext>
            </a:extLst>
          </p:cNvPr>
          <p:cNvSpPr/>
          <p:nvPr/>
        </p:nvSpPr>
        <p:spPr>
          <a:xfrm>
            <a:off x="681932" y="4426206"/>
            <a:ext cx="5504442" cy="56174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03864"/>
          </a:solidFill>
          <a:ln cap="flat">
            <a:noFill/>
            <a:prstDash val="solid"/>
          </a:ln>
        </p:spPr>
        <p:txBody>
          <a:bodyPr vert="horz" wrap="square" lIns="264444" tIns="38103" rIns="71122" bIns="38103" anchor="ctr" anchorCtr="0" compatLnSpc="1">
            <a:noAutofit/>
          </a:bodyPr>
          <a:lstStyle/>
          <a:p>
            <a:pPr algn="just" defTabSz="444498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mn-MN" sz="1400" b="1">
                <a:solidFill>
                  <a:schemeClr val="bg1"/>
                </a:solidFill>
                <a:latin typeface="Times New Roman"/>
                <a:ea typeface="Roboto Condensed"/>
                <a:cs typeface="Times New Roman"/>
              </a:rPr>
              <a:t>Дүүргийн төвлөрүүлэх орлогын бууралт</a:t>
            </a:r>
            <a:r>
              <a:rPr lang="en-US" sz="1400" b="1">
                <a:solidFill>
                  <a:schemeClr val="bg1"/>
                </a:solidFill>
                <a:latin typeface="Times New Roman"/>
                <a:ea typeface="Roboto Condensed"/>
                <a:cs typeface="Times New Roman"/>
              </a:rPr>
              <a:t> </a:t>
            </a:r>
            <a:r>
              <a:rPr lang="mn-MN" sz="1400" b="1">
                <a:solidFill>
                  <a:schemeClr val="bg1"/>
                </a:solidFill>
                <a:latin typeface="Times New Roman"/>
                <a:ea typeface="Roboto Condensed"/>
                <a:cs typeface="Times New Roman"/>
              </a:rPr>
              <a:t>-68.3</a:t>
            </a:r>
            <a:r>
              <a:rPr lang="en-US" sz="1400" b="1">
                <a:solidFill>
                  <a:schemeClr val="bg1"/>
                </a:solidFill>
                <a:latin typeface="Times New Roman"/>
                <a:ea typeface="Roboto Condensed"/>
                <a:cs typeface="Times New Roman"/>
              </a:rPr>
              <a:t> </a:t>
            </a:r>
            <a:r>
              <a:rPr lang="mn-MN" sz="1400" b="1">
                <a:solidFill>
                  <a:schemeClr val="bg1"/>
                </a:solidFill>
                <a:latin typeface="Times New Roman"/>
                <a:ea typeface="Roboto Condensed"/>
                <a:cs typeface="Times New Roman"/>
              </a:rPr>
              <a:t>тэрбум төгрөг</a:t>
            </a:r>
            <a:r>
              <a:rPr lang="en-US" sz="1400" b="1">
                <a:solidFill>
                  <a:schemeClr val="bg1"/>
                </a:solidFill>
                <a:latin typeface="Times New Roman"/>
                <a:ea typeface="Roboto Condensed"/>
                <a:cs typeface="Times New Roman"/>
              </a:rPr>
              <a:t>;</a:t>
            </a:r>
            <a:endParaRPr lang="mn-MN" sz="1400" b="1">
              <a:solidFill>
                <a:schemeClr val="bg1"/>
              </a:solidFill>
              <a:latin typeface="Times New Roman"/>
              <a:ea typeface="Roboto Condensed"/>
              <a:cs typeface="Times New Roman"/>
            </a:endParaRPr>
          </a:p>
        </p:txBody>
      </p:sp>
      <p:sp>
        <p:nvSpPr>
          <p:cNvPr id="19" name="Oval 4">
            <a:extLst>
              <a:ext uri="{FF2B5EF4-FFF2-40B4-BE49-F238E27FC236}">
                <a16:creationId xmlns:a16="http://schemas.microsoft.com/office/drawing/2014/main" id="{13C30D9D-9633-C5F7-7497-C6BC6CAF89F4}"/>
              </a:ext>
            </a:extLst>
          </p:cNvPr>
          <p:cNvSpPr/>
          <p:nvPr/>
        </p:nvSpPr>
        <p:spPr>
          <a:xfrm>
            <a:off x="449931" y="4457395"/>
            <a:ext cx="468902" cy="503459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FD770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kern="0">
                <a:solidFill>
                  <a:schemeClr val="bg1"/>
                </a:solidFill>
                <a:latin typeface="Times New Roman"/>
                <a:ea typeface="Roboto Condensed"/>
                <a:cs typeface="Times New Roman"/>
              </a:rPr>
              <a:t>3</a:t>
            </a:r>
            <a:endParaRPr lang="en-US" sz="1600" b="1" i="0" u="none" strike="noStrike" kern="0" cap="none" spc="0" baseline="0">
              <a:solidFill>
                <a:schemeClr val="bg1"/>
              </a:solidFill>
              <a:uFillTx/>
              <a:latin typeface="Times New Roman"/>
              <a:ea typeface="Roboto Condensed"/>
              <a:cs typeface="Times New Roman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05E655B-20AE-E3BC-6D6F-BF108213BAC8}"/>
              </a:ext>
            </a:extLst>
          </p:cNvPr>
          <p:cNvCxnSpPr/>
          <p:nvPr/>
        </p:nvCxnSpPr>
        <p:spPr>
          <a:xfrm flipV="1">
            <a:off x="6683146" y="4372862"/>
            <a:ext cx="5187107" cy="18361"/>
          </a:xfrm>
          <a:prstGeom prst="straightConnector1">
            <a:avLst/>
          </a:prstGeom>
          <a:ln>
            <a:solidFill>
              <a:srgbClr val="1B2A79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EA4E66B-5856-BDD4-B8EB-5A6FD0414E7D}"/>
              </a:ext>
            </a:extLst>
          </p:cNvPr>
          <p:cNvSpPr txBox="1"/>
          <p:nvPr/>
        </p:nvSpPr>
        <p:spPr>
          <a:xfrm>
            <a:off x="10467475" y="1457751"/>
            <a:ext cx="16409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mn-MN" sz="1400" b="0" i="1" u="none" strike="noStrike" kern="0" cap="none" spc="0" normalizeH="0" baseline="0" noProof="0">
                <a:ln>
                  <a:noFill/>
                </a:ln>
                <a:solidFill>
                  <a:srgbClr val="656D78">
                    <a:lumMod val="50000"/>
                  </a:srgbClr>
                </a:solidFill>
                <a:effectLst/>
                <a:uLnTx/>
                <a:uFillTx/>
                <a:latin typeface="Times New Roman"/>
                <a:ea typeface="Roboto Condensed" panose="02000000000000000000" pitchFamily="2" charset="0"/>
                <a:cs typeface="Times New Roman"/>
                <a:sym typeface="Arial"/>
              </a:rPr>
              <a:t>/тэрбум төгрөг/</a:t>
            </a:r>
            <a:endParaRPr kumimoji="0" lang="en-US" sz="1400" b="0" i="1" u="none" strike="noStrike" kern="0" cap="none" spc="0" normalizeH="0" baseline="0" noProof="0">
              <a:ln>
                <a:noFill/>
              </a:ln>
              <a:solidFill>
                <a:srgbClr val="656D78">
                  <a:lumMod val="50000"/>
                </a:srgbClr>
              </a:solidFill>
              <a:effectLst/>
              <a:uLnTx/>
              <a:uFillTx/>
              <a:latin typeface="Times New Roman"/>
              <a:ea typeface="Roboto Condensed" panose="02000000000000000000" pitchFamily="2" charset="0"/>
              <a:cs typeface="Times New Roman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7734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>
            <a:extLst>
              <a:ext uri="{FF2B5EF4-FFF2-40B4-BE49-F238E27FC236}">
                <a16:creationId xmlns:a16="http://schemas.microsoft.com/office/drawing/2014/main" id="{92FB19FB-BC98-37F7-CB0B-517077E54068}"/>
              </a:ext>
            </a:extLst>
          </p:cNvPr>
          <p:cNvSpPr txBox="1"/>
          <p:nvPr/>
        </p:nvSpPr>
        <p:spPr>
          <a:xfrm>
            <a:off x="9803224" y="380999"/>
            <a:ext cx="2037405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mn-MN" sz="1400" b="0" i="1" u="none" strike="noStrike" kern="0" cap="none" spc="0" normalizeH="0" baseline="0" noProof="0">
                <a:ln>
                  <a:noFill/>
                </a:ln>
                <a:solidFill>
                  <a:srgbClr val="656D78">
                    <a:lumMod val="50000"/>
                  </a:srgbClr>
                </a:solidFill>
                <a:effectLst/>
                <a:uLnTx/>
                <a:uFillTx/>
                <a:latin typeface="Montserrat"/>
                <a:ea typeface="Roboto Condensed"/>
                <a:cs typeface="Arial"/>
                <a:sym typeface="Arial"/>
              </a:rPr>
              <a:t>/</a:t>
            </a:r>
            <a:r>
              <a:rPr lang="mn-MN" sz="1400" i="1" kern="0">
                <a:solidFill>
                  <a:srgbClr val="656D78">
                    <a:lumMod val="50000"/>
                  </a:srgbClr>
                </a:solidFill>
                <a:latin typeface="Montserrat"/>
                <a:ea typeface="Roboto Condensed"/>
                <a:cs typeface="Arial"/>
                <a:sym typeface="Arial"/>
              </a:rPr>
              <a:t>сая</a:t>
            </a:r>
            <a:r>
              <a:rPr kumimoji="0" lang="mn-MN" sz="1400" b="0" i="1" u="none" strike="noStrike" kern="0" cap="none" spc="0" normalizeH="0" baseline="0" noProof="0">
                <a:ln>
                  <a:noFill/>
                </a:ln>
                <a:solidFill>
                  <a:srgbClr val="656D78">
                    <a:lumMod val="50000"/>
                  </a:srgbClr>
                </a:solidFill>
                <a:effectLst/>
                <a:uLnTx/>
                <a:uFillTx/>
                <a:latin typeface="Montserrat"/>
                <a:ea typeface="Roboto Condensed"/>
                <a:cs typeface="Arial"/>
                <a:sym typeface="Arial"/>
              </a:rPr>
              <a:t> төгрөг/</a:t>
            </a:r>
            <a:endParaRPr kumimoji="0" lang="en-US" sz="1400" b="0" i="1" u="none" strike="noStrike" kern="0" cap="none" spc="0" normalizeH="0" baseline="0" noProof="0">
              <a:ln>
                <a:noFill/>
              </a:ln>
              <a:solidFill>
                <a:srgbClr val="656D78">
                  <a:lumMod val="50000"/>
                </a:srgbClr>
              </a:solidFill>
              <a:effectLst/>
              <a:uLnTx/>
              <a:uFillTx/>
              <a:latin typeface="Montserrat"/>
              <a:ea typeface="Roboto Condensed"/>
              <a:cs typeface="Arial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0D76F3-F92F-C31F-AA39-BC35718A7934}"/>
              </a:ext>
            </a:extLst>
          </p:cNvPr>
          <p:cNvSpPr txBox="1"/>
          <p:nvPr/>
        </p:nvSpPr>
        <p:spPr>
          <a:xfrm>
            <a:off x="646772" y="106701"/>
            <a:ext cx="1103925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defRPr/>
            </a:pPr>
            <a:r>
              <a:rPr lang="mn-MN" b="1" kern="0">
                <a:solidFill>
                  <a:srgbClr val="0D47A1">
                    <a:lumMod val="75000"/>
                  </a:srgb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НИЙСЛЭЛИЙН 2025 ОНЫ ТӨСВИЙН ТОДОТГОЛЫН ТӨСӨЛ</a:t>
            </a:r>
            <a:r>
              <a:rPr lang="en-US" b="1" kern="0">
                <a:solidFill>
                  <a:srgbClr val="0D47A1">
                    <a:lumMod val="75000"/>
                  </a:srgb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,</a:t>
            </a:r>
            <a:r>
              <a:rPr lang="mn-MN" b="1" kern="0">
                <a:solidFill>
                  <a:srgbClr val="0D47A1">
                    <a:lumMod val="75000"/>
                  </a:srgb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 ХӨРӨНГӨ ОРУУЛАЛТ</a:t>
            </a:r>
            <a:endParaRPr kumimoji="0" lang="mn-MN" b="1" i="0" u="none" strike="noStrike" kern="0" cap="none" spc="0" normalizeH="0" baseline="0" noProof="0">
              <a:ln>
                <a:noFill/>
              </a:ln>
              <a:solidFill>
                <a:srgbClr val="FD7702"/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A9DDDEC-857B-DCDE-3E8B-D8DBE00E227B}"/>
              </a:ext>
            </a:extLst>
          </p:cNvPr>
          <p:cNvCxnSpPr/>
          <p:nvPr/>
        </p:nvCxnSpPr>
        <p:spPr>
          <a:xfrm>
            <a:off x="755014" y="555637"/>
            <a:ext cx="1560343" cy="0"/>
          </a:xfrm>
          <a:prstGeom prst="line">
            <a:avLst/>
          </a:prstGeom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80B069B-4987-BF59-4340-6A06D635668A}"/>
              </a:ext>
            </a:extLst>
          </p:cNvPr>
          <p:cNvSpPr/>
          <p:nvPr/>
        </p:nvSpPr>
        <p:spPr>
          <a:xfrm>
            <a:off x="383935" y="762222"/>
            <a:ext cx="11552660" cy="580101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254000">
              <a:srgbClr val="002060">
                <a:alpha val="1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25759">
              <a:buClr>
                <a:srgbClr val="000000"/>
              </a:buClr>
              <a:defRPr/>
            </a:pPr>
            <a:endParaRPr lang="en-US" sz="1111" kern="0">
              <a:solidFill>
                <a:srgbClr val="0D47A1">
                  <a:lumMod val="75000"/>
                </a:srgbClr>
              </a:solidFill>
              <a:latin typeface="Montserrat" panose="000005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91F55A-E50D-D966-3EBF-9ED3746FA07A}"/>
              </a:ext>
            </a:extLst>
          </p:cNvPr>
          <p:cNvSpPr txBox="1"/>
          <p:nvPr/>
        </p:nvSpPr>
        <p:spPr>
          <a:xfrm>
            <a:off x="371262" y="839401"/>
            <a:ext cx="11552660" cy="307777"/>
          </a:xfrm>
          <a:prstGeom prst="rect">
            <a:avLst/>
          </a:prstGeom>
          <a:solidFill>
            <a:srgbClr val="173276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 defTabSz="460792"/>
            <a:r>
              <a:rPr lang="mn-MN" sz="1400" b="1">
                <a:solidFill>
                  <a:schemeClr val="bg1"/>
                </a:solidFill>
                <a:latin typeface="Montserrat"/>
                <a:ea typeface="Open Sans"/>
                <a:cs typeface="Arial"/>
              </a:rPr>
              <a:t>САНХҮҮЖИЛТ ШААРДЛАГАТАЙ ТӨСӨЛ, АРГА ХЭМЖЭЭ</a:t>
            </a:r>
            <a:endParaRPr lang="en-US" sz="1400" b="1">
              <a:solidFill>
                <a:schemeClr val="bg1"/>
              </a:solidFill>
              <a:latin typeface="Montserrat"/>
              <a:ea typeface="Open Sans"/>
              <a:cs typeface="Arial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107449"/>
              </p:ext>
            </p:extLst>
          </p:nvPr>
        </p:nvGraphicFramePr>
        <p:xfrm>
          <a:off x="650637" y="1739083"/>
          <a:ext cx="11009080" cy="3960352"/>
        </p:xfrm>
        <a:graphic>
          <a:graphicData uri="http://schemas.openxmlformats.org/drawingml/2006/table">
            <a:tbl>
              <a:tblPr/>
              <a:tblGrid>
                <a:gridCol w="502562">
                  <a:extLst>
                    <a:ext uri="{9D8B030D-6E8A-4147-A177-3AD203B41FA5}">
                      <a16:colId xmlns:a16="http://schemas.microsoft.com/office/drawing/2014/main" val="2228535188"/>
                    </a:ext>
                  </a:extLst>
                </a:gridCol>
                <a:gridCol w="5628140">
                  <a:extLst>
                    <a:ext uri="{9D8B030D-6E8A-4147-A177-3AD203B41FA5}">
                      <a16:colId xmlns:a16="http://schemas.microsoft.com/office/drawing/2014/main" val="1330504298"/>
                    </a:ext>
                  </a:extLst>
                </a:gridCol>
                <a:gridCol w="865863">
                  <a:extLst>
                    <a:ext uri="{9D8B030D-6E8A-4147-A177-3AD203B41FA5}">
                      <a16:colId xmlns:a16="http://schemas.microsoft.com/office/drawing/2014/main" val="2800976689"/>
                    </a:ext>
                  </a:extLst>
                </a:gridCol>
                <a:gridCol w="1463725">
                  <a:extLst>
                    <a:ext uri="{9D8B030D-6E8A-4147-A177-3AD203B41FA5}">
                      <a16:colId xmlns:a16="http://schemas.microsoft.com/office/drawing/2014/main" val="1699048553"/>
                    </a:ext>
                  </a:extLst>
                </a:gridCol>
                <a:gridCol w="2548790">
                  <a:extLst>
                    <a:ext uri="{9D8B030D-6E8A-4147-A177-3AD203B41FA5}">
                      <a16:colId xmlns:a16="http://schemas.microsoft.com/office/drawing/2014/main" val="3000047826"/>
                    </a:ext>
                  </a:extLst>
                </a:gridCol>
              </a:tblGrid>
              <a:tr h="401052">
                <a:tc>
                  <a:txBody>
                    <a:bodyPr/>
                    <a:lstStyle/>
                    <a:p>
                      <a:pPr algn="ctr" fontAlgn="ctr"/>
                      <a:r>
                        <a:rPr lang="mn-Mong-CN" sz="1000" b="1" i="0" u="none" strike="noStrike" noProof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Д/д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ong-CN" sz="1000" b="1" i="0" u="none" strike="noStrike" noProof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Төсөл, арга хэмжээний нэр, хүчин чадал, байршил 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ong-CN" sz="1000" b="1" i="0" u="none" strike="noStrike" noProof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 Төсөвт </a:t>
                      </a:r>
                      <a:br>
                        <a:rPr lang="mn-Mong-CN" sz="1000" b="1" i="0" u="none" strike="noStrike" noProof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</a:br>
                      <a:r>
                        <a:rPr lang="mn-Mong-CN" sz="1000" b="1" i="0" u="none" strike="noStrike" noProof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өртөг 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ong-CN" sz="1000" b="1" i="0" u="none" strike="noStrike" noProof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 2025 онд санхүүжих </a:t>
                      </a:r>
                      <a:br>
                        <a:rPr lang="mn-Mong-CN" sz="1000" b="1" i="0" u="none" strike="noStrike" noProof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</a:br>
                      <a:r>
                        <a:rPr lang="mn-Mong-CN" sz="1000" b="1" i="0" u="none" strike="noStrike" noProof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дүн, тодотголын төсөл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mn-Mong-CN" sz="1000" b="1" i="0" u="none" strike="noStrike" noProof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162" marR="5162" marT="5162" marB="0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365125"/>
                  </a:ext>
                </a:extLst>
              </a:tr>
              <a:tr h="296371">
                <a:tc>
                  <a:txBody>
                    <a:bodyPr/>
                    <a:lstStyle/>
                    <a:p>
                      <a:pPr algn="ctr" fontAlgn="ctr"/>
                      <a:r>
                        <a:rPr lang="mn-Mong-CN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mn-Mong-CN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СХД, 32 хороо, Хурганы зам (Эмээлтийн авто зам</a:t>
                      </a:r>
                      <a:r>
                        <a:rPr lang="mn-Mong-CN" sz="1000" b="0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аас шинэ ц</a:t>
                      </a:r>
                      <a:r>
                        <a:rPr lang="mn-Mong-CN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эцэрлэг хүртэл)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mn-Mong-CN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10,453.5 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mn-Mong-CN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535.2 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just">
                        <a:buNone/>
                      </a:pPr>
                      <a:r>
                        <a:rPr lang="mn-Mong-CN" sz="1000" b="0" i="0" u="none" strike="noStrike" baseline="0" noProof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ЦДАШ-ын шилжүүлэх ажлын төсөв нэмэгдсэн.</a:t>
                      </a:r>
                      <a:endParaRPr lang="mn-Mong-CN" noProof="0"/>
                    </a:p>
                  </a:txBody>
                  <a:tcPr marL="5162" marR="5162" marT="5162" marB="0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0155071"/>
                  </a:ext>
                </a:extLst>
              </a:tr>
              <a:tr h="296371">
                <a:tc>
                  <a:txBody>
                    <a:bodyPr/>
                    <a:lstStyle/>
                    <a:p>
                      <a:pPr algn="ctr" fontAlgn="ctr"/>
                      <a:r>
                        <a:rPr lang="mn-Mong-CN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mn-Mong-CN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Тоньюукукийн замаас Плэйтайм аялал жуулчлалын цогцолбор газар хүртэлх авто зам, замын байгууламж (Улаанбаатар хот, Налайх дүүрэг, 3-р хороо)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mn-Mong-CN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18,600.0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mn-Mong-CN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9,300.0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endParaRPr lang="mn-Mong-CN" sz="1000" b="0" i="0" u="none" strike="noStrike" noProof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162" marR="5162" marT="5162" marB="0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7218593"/>
                  </a:ext>
                </a:extLst>
              </a:tr>
              <a:tr h="296371">
                <a:tc>
                  <a:txBody>
                    <a:bodyPr/>
                    <a:lstStyle/>
                    <a:p>
                      <a:pPr algn="ctr" fontAlgn="ctr"/>
                      <a:r>
                        <a:rPr lang="mn-Mong-CN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mn-Mong-CN" sz="1000" b="0" i="0" u="none" strike="noStrike" noProof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/>
                        </a:rPr>
                        <a:t>Баянхошууны эцсийн буудлаас хойш үргэлжлэх 3.0 км авто зам, гүүрийн эхний ээлжийн ажил /Улаанбаатар хот, Сонгинохайрхан дүүрэг, 10 дугаар хороо/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mn-Mong-CN" sz="1000" b="0" i="0" u="none" strike="noStrike" noProof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/>
                        </a:rPr>
                        <a:t>2,917.6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mn-Mong-CN" sz="1000" b="0" i="0" u="none" strike="noStrike" noProof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/>
                        </a:rPr>
                        <a:t>1,249.0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endParaRPr lang="mn-Mong-CN" sz="1000" b="0" i="0" u="none" strike="noStrike" noProof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5162" marR="5162" marT="5162" marB="0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9945855"/>
                  </a:ext>
                </a:extLst>
              </a:tr>
              <a:tr h="296371">
                <a:tc>
                  <a:txBody>
                    <a:bodyPr/>
                    <a:lstStyle/>
                    <a:p>
                      <a:pPr algn="ctr" fontAlgn="ctr"/>
                      <a:r>
                        <a:rPr lang="mn-Mong-CN" sz="1000" b="0" i="0" u="none" strike="noStrike" noProof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mn-Mong-CN" sz="1000" b="0" i="0" u="none" strike="noStrike" noProof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/>
                        </a:rPr>
                        <a:t>Дарь-Эхийн авто замын засвар, шинэчлэлт. (Сансарын колонкийн уулзвараас Дамбадаржаагийн уулзвар хүртэл)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mn-Mong-CN" sz="1000" b="0" i="0" u="none" strike="noStrike" noProof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/>
                        </a:rPr>
                        <a:t>8,610.2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mn-Mong-CN" sz="1000" b="0" i="0" u="none" strike="noStrike" noProof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/>
                        </a:rPr>
                        <a:t>1,723.2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endParaRPr lang="mn-Mong-CN" sz="1000" b="0" i="0" u="none" strike="noStrike" noProof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5162" marR="5162" marT="5162" marB="0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6446956"/>
                  </a:ext>
                </a:extLst>
              </a:tr>
              <a:tr h="210328">
                <a:tc>
                  <a:txBody>
                    <a:bodyPr/>
                    <a:lstStyle/>
                    <a:p>
                      <a:pPr algn="ctr" fontAlgn="ctr"/>
                      <a:r>
                        <a:rPr lang="mn-Mong-CN" sz="1000" b="0" i="0" u="none" strike="noStrike" noProof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mn-Mong-CN" sz="1000" b="0" i="0" u="none" strike="noStrike" noProof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/>
                        </a:rPr>
                        <a:t>Сонгинохайрхан дүүргийн 24 дүгээр хороонд шинээр баригдах авто зам (СХД 24 дүгээр хороо)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mn-Mong-CN" sz="1000" b="0" i="0" u="none" strike="noStrike" noProof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/>
                        </a:rPr>
                        <a:t>1,304.8 </a:t>
                      </a:r>
                      <a:endParaRPr lang="mn-Mong-CN" noProof="0"/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mn-Mong-CN" sz="1000" b="0" i="0" u="none" strike="noStrike" noProof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/>
                        </a:rPr>
                        <a:t>136.4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endParaRPr lang="mn-Mong-CN" sz="1000" b="0" i="0" u="none" strike="noStrike" noProof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5162" marR="5162" marT="5162" marB="0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5233964"/>
                  </a:ext>
                </a:extLst>
              </a:tr>
              <a:tr h="296371">
                <a:tc>
                  <a:txBody>
                    <a:bodyPr/>
                    <a:lstStyle/>
                    <a:p>
                      <a:pPr algn="ctr" fontAlgn="ctr"/>
                      <a:r>
                        <a:rPr lang="mn-Mong-CN" sz="1000" b="0" i="0" u="none" strike="noStrike" noProof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mn-Mong-CN" sz="1000" b="0" i="0" u="none" strike="noStrike" noProof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/>
                        </a:rPr>
                        <a:t>Манлайбаатар Дамдинсүрэнгийн гудамжийг нарны замтай холбох (Улаанбаатар хот, Баянзүрх дүүрэг, 25 дугаар хороо)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mn-Mong-CN" sz="1000" b="0" i="0" u="none" strike="noStrike" noProof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/>
                        </a:rPr>
                        <a:t>1,953.8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mn-Mong-CN" sz="1000" b="0" i="0" u="none" strike="noStrike" noProof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/>
                        </a:rPr>
                        <a:t>1,361.3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endParaRPr lang="mn-Mong-CN" sz="1000" b="0" i="0" u="none" strike="noStrike" noProof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5162" marR="5162" marT="5162" marB="0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5765326"/>
                  </a:ext>
                </a:extLst>
              </a:tr>
              <a:tr h="296371">
                <a:tc>
                  <a:txBody>
                    <a:bodyPr/>
                    <a:lstStyle/>
                    <a:p>
                      <a:pPr algn="ctr" fontAlgn="ctr"/>
                      <a:r>
                        <a:rPr lang="mn-Mong-CN" sz="1000" b="0" i="0" u="none" strike="noStrike" noProof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mn-Mong-CN" sz="1000" b="0" i="0" u="none" strike="noStrike" noProof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/>
                        </a:rPr>
                        <a:t>Авто худалдааны цогцолборын дэд бүтцийн ажил  /СХД/ /Улаанбаатар хотын Олон улсын худалдаа, логистик төв/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mn-Mong-CN" sz="1000" b="0" i="0" u="none" strike="noStrike" noProof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/>
                        </a:rPr>
                        <a:t>11,768.4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mn-Mong-CN" sz="1000" b="0" i="0" u="none" strike="noStrike" noProof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2,895.2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just">
                        <a:buNone/>
                      </a:pPr>
                      <a:r>
                        <a:rPr lang="mn-Mong-CN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МЕД-тэй. Материалын үнийн өсөлт болон цалингийн өсөт</a:t>
                      </a:r>
                    </a:p>
                  </a:txBody>
                  <a:tcPr marL="5162" marR="5162" marT="5162" marB="0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4313334"/>
                  </a:ext>
                </a:extLst>
              </a:tr>
              <a:tr h="296371">
                <a:tc>
                  <a:txBody>
                    <a:bodyPr/>
                    <a:lstStyle/>
                    <a:p>
                      <a:pPr algn="ctr" fontAlgn="ctr"/>
                      <a:r>
                        <a:rPr lang="mn-Mong-CN" sz="1000" b="0" i="0" u="none" strike="noStrike" kern="1200" noProof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ctr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mn-Mong-CN" sz="1000" b="0" i="0" u="none" strike="noStrike" kern="1200" noProof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Сургуулийн барилгын өргөтгөл, 640 суудал /Улаанбаатар, Хан-Уул дүүрэг, 2 дугаар хороо, 15 дугаар сургууль/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mn-Mong-CN" sz="1000" b="0" i="0" u="none" strike="noStrike" kern="1200" noProof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10,170,4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mn-Mong-CN" sz="1000" b="0" i="0" u="none" strike="noStrike" noProof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</a:rPr>
                        <a:t>3,000.0</a:t>
                      </a:r>
                      <a:endParaRPr lang="mn-Mong-CN" noProof="0"/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endParaRPr lang="mn-Mong-CN" sz="1000" b="0" i="0" u="none" strike="noStrike" noProof="0">
                        <a:solidFill>
                          <a:schemeClr val="bg2">
                            <a:lumMod val="10000"/>
                          </a:schemeClr>
                        </a:solidFill>
                        <a:latin typeface="Arial"/>
                      </a:endParaRPr>
                    </a:p>
                  </a:txBody>
                  <a:tcPr marL="5162" marR="5162" marT="5162" marB="0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2791611"/>
                  </a:ext>
                </a:extLst>
              </a:tr>
              <a:tr h="29637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mn-Mong-CN" sz="1000" b="0" i="0" u="none" strike="noStrike" kern="1200" noProof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5162" marR="5162" marT="5162" marB="0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mn-Mong-CN" sz="1000" b="0" i="0" u="none" strike="noStrike" kern="1200" noProof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Дамбадаржаа-Шадивлангийн авто замын засвар, шинэчлэлт. (Дамбадаржаагийн замаас Шадивлангийн зуслан хүртэл)</a:t>
                      </a:r>
                      <a:endParaRPr lang="en-US" sz="1000" b="0" i="0" u="none" strike="noStrike" kern="12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5162" marR="5162" marT="5162" marB="0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r" defTabSz="914400">
                        <a:buNone/>
                      </a:pPr>
                      <a:r>
                        <a:rPr lang="mn-Mong-CN" sz="1000" b="0" i="0" u="none" strike="noStrike" kern="1200" noProof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5,815.8</a:t>
                      </a:r>
                    </a:p>
                  </a:txBody>
                  <a:tcPr marL="5162" marR="5162" marT="5162" marB="0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mn-Mong-CN" sz="1000" b="0" i="0" u="none" strike="noStrike" noProof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/>
                        </a:rPr>
                        <a:t>928.5</a:t>
                      </a:r>
                    </a:p>
                  </a:txBody>
                  <a:tcPr marL="5162" marR="5162" marT="5162" marB="0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endParaRPr lang="mn-Mong-CN" sz="1000" b="0" i="0" u="none" strike="noStrike" noProof="0">
                        <a:solidFill>
                          <a:schemeClr val="bg2">
                            <a:lumMod val="10000"/>
                          </a:schemeClr>
                        </a:solidFill>
                        <a:latin typeface="Arial"/>
                      </a:endParaRPr>
                    </a:p>
                  </a:txBody>
                  <a:tcPr marL="5162" marR="5162" marT="5162" marB="0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2632462"/>
                  </a:ext>
                </a:extLst>
              </a:tr>
              <a:tr h="152965">
                <a:tc>
                  <a:txBody>
                    <a:bodyPr/>
                    <a:lstStyle/>
                    <a:p>
                      <a:pPr algn="ctr" fontAlgn="ctr"/>
                      <a:endParaRPr lang="mn-Mong-CN" sz="1000" b="0" i="0" u="none" strike="noStrike" noProof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ong-CN" sz="1000" b="1" i="0" u="none" strike="noStrike" kern="1200" noProof="0">
                          <a:solidFill>
                            <a:schemeClr val="bg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ШИНЭЭР НЭМЭГДЭХ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mn-Mong-CN" sz="1000" b="0" i="0" u="none" strike="noStrike" noProof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mn-Mong-CN" sz="1000" b="0" i="0" u="none" strike="noStrike" noProof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endParaRPr lang="mn-Mong-CN" sz="1000" b="0" i="0" u="none" strike="noStrike" noProof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5162" marR="5162" marT="5162" marB="0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91340"/>
                  </a:ext>
                </a:extLst>
              </a:tr>
              <a:tr h="43977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mn-Mong-CN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5162" marR="5162" marT="5162" marB="0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just">
                        <a:buNone/>
                      </a:pPr>
                      <a:r>
                        <a:rPr lang="mn-Mong-CN" sz="1000" b="0" i="0" u="none" strike="noStrike" baseline="0" noProof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"ДЦС-2" ТӨХК-ийн үнс, хаягдал усны шугамыг "ДЦС-4" ТӨХК-ийн үнс зайлуулах, "ДЦС-4" ТӨХК-ийн үнсний №3-р шугамыг бүрэн өргөтгөж ф426*10мм шугамаар солих, Багер аж ахуй №2-ын насос №4, 5 өргөтгөх ажил</a:t>
                      </a:r>
                    </a:p>
                  </a:txBody>
                  <a:tcPr marL="5162" marR="5162" marT="5162" marB="0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mn-Mong-CN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7,855.3</a:t>
                      </a:r>
                    </a:p>
                  </a:txBody>
                  <a:tcPr marL="5162" marR="5162" marT="5162" marB="0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mn-Mong-CN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7,855.3</a:t>
                      </a:r>
                      <a:endParaRPr lang="mn-Mong-CN" noProof="0"/>
                    </a:p>
                  </a:txBody>
                  <a:tcPr marL="5162" marR="5162" marT="5162" marB="0" anchor="ctr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mn-Mong-CN" sz="1000" b="0" i="0" u="none" strike="noStrike" baseline="0" noProof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МЕД 2025.07.01 </a:t>
                      </a:r>
                      <a:endParaRPr lang="mn-Mong-CN" noProof="0"/>
                    </a:p>
                    <a:p>
                      <a:pPr lvl="0" algn="ctr">
                        <a:buNone/>
                      </a:pPr>
                      <a:r>
                        <a:rPr lang="mn-Mong-CN" sz="1000" b="0" i="0" u="none" strike="noStrike" baseline="0" noProof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494/2025, 495/2025</a:t>
                      </a:r>
                      <a:endParaRPr lang="mn-Mong-CN" noProof="0"/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5556724"/>
                  </a:ext>
                </a:extLst>
              </a:tr>
              <a:tr h="181646">
                <a:tc>
                  <a:txBody>
                    <a:bodyPr/>
                    <a:lstStyle/>
                    <a:p>
                      <a:pPr algn="ctr" fontAlgn="ctr"/>
                      <a:endParaRPr lang="mn-Mong-CN" sz="1000" b="0" i="0" u="none" strike="noStrike" noProof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ong-CN" sz="1000" b="1" i="0" u="none" strike="noStrike" noProof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НИЙТ ДҮН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mn-Mong-CN" sz="1000" b="0" i="0" u="none" strike="noStrike" noProof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mn-Mong-CN" sz="1200" b="1" i="0" u="none" strike="noStrike" noProof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28,984.1</a:t>
                      </a: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endParaRPr lang="mn-Mong-CN" sz="1200" b="1" i="0" u="none" strike="noStrike" noProof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5162" marR="5162" marT="5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8615976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4B23AAD-B003-7FEA-FDE4-A32A7DB54DAA}"/>
              </a:ext>
            </a:extLst>
          </p:cNvPr>
          <p:cNvGraphicFramePr>
            <a:graphicFrameLocks noGrp="1"/>
          </p:cNvGraphicFramePr>
          <p:nvPr/>
        </p:nvGraphicFramePr>
        <p:xfrm>
          <a:off x="4464050" y="2697480"/>
          <a:ext cx="2872871" cy="118327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872871">
                  <a:extLst>
                    <a:ext uri="{9D8B030D-6E8A-4147-A177-3AD203B41FA5}">
                      <a16:colId xmlns:a16="http://schemas.microsoft.com/office/drawing/2014/main" val="1075428556"/>
                    </a:ext>
                  </a:extLst>
                </a:gridCol>
              </a:tblGrid>
              <a:tr h="118327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az-Cyrl-AZ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98079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904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7F1077BB-C94D-5FA4-6C39-DF2C75D1F3B9}"/>
              </a:ext>
            </a:extLst>
          </p:cNvPr>
          <p:cNvSpPr txBox="1">
            <a:spLocks/>
          </p:cNvSpPr>
          <p:nvPr/>
        </p:nvSpPr>
        <p:spPr>
          <a:xfrm>
            <a:off x="1914461" y="2793804"/>
            <a:ext cx="8021334" cy="1234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3600" b="1" i="0" u="none" strike="noStrike" kern="1200" cap="none" spc="0" normalizeH="0" baseline="0" noProof="0">
                <a:ln>
                  <a:noFill/>
                </a:ln>
                <a:solidFill>
                  <a:srgbClr val="1B2A79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АНХААРАЛ ХАНДУУЛСАНД БАЯРЛАЛАА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42D4461-C73D-B332-AED9-3105DE1BCD4C}"/>
              </a:ext>
            </a:extLst>
          </p:cNvPr>
          <p:cNvSpPr txBox="1">
            <a:spLocks/>
          </p:cNvSpPr>
          <p:nvPr/>
        </p:nvSpPr>
        <p:spPr>
          <a:xfrm>
            <a:off x="1360712" y="6078349"/>
            <a:ext cx="9528628" cy="7350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mn-MN" sz="1400">
                <a:solidFill>
                  <a:schemeClr val="accent1">
                    <a:lumMod val="49000"/>
                  </a:schemeClr>
                </a:solidFill>
                <a:latin typeface="Open Sans"/>
                <a:ea typeface="Open Sans"/>
                <a:cs typeface="Open Sans"/>
              </a:rPr>
              <a:t>УЛААНБААТАР ХОТ</a:t>
            </a:r>
          </a:p>
          <a:p>
            <a:pPr>
              <a:lnSpc>
                <a:spcPct val="150000"/>
              </a:lnSpc>
            </a:pPr>
            <a:r>
              <a:rPr lang="en-US" sz="1400">
                <a:solidFill>
                  <a:schemeClr val="accent1">
                    <a:lumMod val="49000"/>
                  </a:schemeClr>
                </a:solidFill>
                <a:latin typeface="Open Sans"/>
                <a:ea typeface="Open Sans"/>
                <a:cs typeface="Open Sans"/>
              </a:rPr>
              <a:t>2023 </a:t>
            </a:r>
            <a:r>
              <a:rPr lang="mn-MN" sz="1400">
                <a:solidFill>
                  <a:schemeClr val="accent1">
                    <a:lumMod val="49000"/>
                  </a:schemeClr>
                </a:solidFill>
                <a:latin typeface="Open Sans"/>
                <a:ea typeface="Open Sans"/>
                <a:cs typeface="Open Sans"/>
              </a:rPr>
              <a:t>ОН</a:t>
            </a:r>
            <a:endParaRPr lang="en-US" sz="1400">
              <a:solidFill>
                <a:schemeClr val="accent1">
                  <a:lumMod val="49000"/>
                </a:schemeClr>
              </a:solidFill>
              <a:latin typeface="Open Sans"/>
              <a:ea typeface="Open Sans"/>
              <a:cs typeface="Open Sans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CFFD36A-795C-F420-323B-652FC1AF3CF5}"/>
              </a:ext>
            </a:extLst>
          </p:cNvPr>
          <p:cNvGrpSpPr/>
          <p:nvPr/>
        </p:nvGrpSpPr>
        <p:grpSpPr>
          <a:xfrm>
            <a:off x="2059047" y="2346671"/>
            <a:ext cx="1085272" cy="1082329"/>
            <a:chOff x="2059048" y="2090812"/>
            <a:chExt cx="1085272" cy="1082329"/>
          </a:xfrm>
        </p:grpSpPr>
        <p:cxnSp>
          <p:nvCxnSpPr>
            <p:cNvPr id="37" name="Connector: Elbow 7">
              <a:extLst>
                <a:ext uri="{FF2B5EF4-FFF2-40B4-BE49-F238E27FC236}">
                  <a16:creationId xmlns:a16="http://schemas.microsoft.com/office/drawing/2014/main" id="{E5D1F830-ACD4-9FEC-FE2B-2FFD4EE79581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2059048" y="2258741"/>
              <a:ext cx="914400" cy="914400"/>
            </a:xfrm>
            <a:prstGeom prst="bentConnector3">
              <a:avLst>
                <a:gd name="adj1" fmla="val 100579"/>
              </a:avLst>
            </a:prstGeom>
            <a:ln w="25400">
              <a:solidFill>
                <a:srgbClr val="E9674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or: Elbow 8">
              <a:extLst>
                <a:ext uri="{FF2B5EF4-FFF2-40B4-BE49-F238E27FC236}">
                  <a16:creationId xmlns:a16="http://schemas.microsoft.com/office/drawing/2014/main" id="{467ECE16-B87C-0405-0C6C-5F9C5AFC3E2C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2229920" y="2090812"/>
              <a:ext cx="914400" cy="914400"/>
            </a:xfrm>
            <a:prstGeom prst="bentConnector3">
              <a:avLst>
                <a:gd name="adj1" fmla="val 100579"/>
              </a:avLst>
            </a:prstGeom>
            <a:ln w="254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4CE83F1-D97A-1310-B96C-FAE1038EE71E}"/>
              </a:ext>
            </a:extLst>
          </p:cNvPr>
          <p:cNvGrpSpPr/>
          <p:nvPr/>
        </p:nvGrpSpPr>
        <p:grpSpPr>
          <a:xfrm rot="10800000">
            <a:off x="9047681" y="3327166"/>
            <a:ext cx="1085272" cy="1082329"/>
            <a:chOff x="2059048" y="2090812"/>
            <a:chExt cx="1085272" cy="1082329"/>
          </a:xfrm>
        </p:grpSpPr>
        <p:cxnSp>
          <p:nvCxnSpPr>
            <p:cNvPr id="40" name="Connector: Elbow 15">
              <a:extLst>
                <a:ext uri="{FF2B5EF4-FFF2-40B4-BE49-F238E27FC236}">
                  <a16:creationId xmlns:a16="http://schemas.microsoft.com/office/drawing/2014/main" id="{D1C8749B-F99F-1886-E017-9423EF0B8E96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2059048" y="2258741"/>
              <a:ext cx="914400" cy="914400"/>
            </a:xfrm>
            <a:prstGeom prst="bentConnector3">
              <a:avLst>
                <a:gd name="adj1" fmla="val 100579"/>
              </a:avLst>
            </a:prstGeom>
            <a:ln w="25400">
              <a:solidFill>
                <a:srgbClr val="E9674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or: Elbow 16">
              <a:extLst>
                <a:ext uri="{FF2B5EF4-FFF2-40B4-BE49-F238E27FC236}">
                  <a16:creationId xmlns:a16="http://schemas.microsoft.com/office/drawing/2014/main" id="{4F915E64-C205-D5EE-CF42-7482B8BCEB29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2229920" y="2090812"/>
              <a:ext cx="914400" cy="914400"/>
            </a:xfrm>
            <a:prstGeom prst="bentConnector3">
              <a:avLst>
                <a:gd name="adj1" fmla="val 100579"/>
              </a:avLst>
            </a:prstGeom>
            <a:ln w="254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5941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PC - Color 05 Blue">
      <a:dk1>
        <a:srgbClr val="656D78"/>
      </a:dk1>
      <a:lt1>
        <a:srgbClr val="FFFFFF"/>
      </a:lt1>
      <a:dk2>
        <a:srgbClr val="44546A"/>
      </a:dk2>
      <a:lt2>
        <a:srgbClr val="E7E6E6"/>
      </a:lt2>
      <a:accent1>
        <a:srgbClr val="42A5F5"/>
      </a:accent1>
      <a:accent2>
        <a:srgbClr val="2196F3"/>
      </a:accent2>
      <a:accent3>
        <a:srgbClr val="1E88E5"/>
      </a:accent3>
      <a:accent4>
        <a:srgbClr val="1976D2"/>
      </a:accent4>
      <a:accent5>
        <a:srgbClr val="1565C0"/>
      </a:accent5>
      <a:accent6>
        <a:srgbClr val="0D47A1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3B20DBFD3B9346886ED51F4752AB34" ma:contentTypeVersion="11" ma:contentTypeDescription="Create a new document." ma:contentTypeScope="" ma:versionID="c361d7ad22f23a8a027580ac26e2024a">
  <xsd:schema xmlns:xsd="http://www.w3.org/2001/XMLSchema" xmlns:xs="http://www.w3.org/2001/XMLSchema" xmlns:p="http://schemas.microsoft.com/office/2006/metadata/properties" xmlns:ns2="1277a590-7cf3-4084-a139-96de61b86758" xmlns:ns3="2bebe9b5-51de-4aa3-8e9b-23ecc7e12910" targetNamespace="http://schemas.microsoft.com/office/2006/metadata/properties" ma:root="true" ma:fieldsID="492937e44d98f0a67eacf7d271dfd861" ns2:_="" ns3:_="">
    <xsd:import namespace="1277a590-7cf3-4084-a139-96de61b86758"/>
    <xsd:import namespace="2bebe9b5-51de-4aa3-8e9b-23ecc7e129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77a590-7cf3-4084-a139-96de61b867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4cac11f-a778-48e4-8bb7-aee0001c4cc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ebe9b5-51de-4aa3-8e9b-23ecc7e1291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6586127-1e29-48de-9a5c-0a3f6e45dee2}" ma:internalName="TaxCatchAll" ma:showField="CatchAllData" ma:web="2bebe9b5-51de-4aa3-8e9b-23ecc7e129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277a590-7cf3-4084-a139-96de61b86758">
      <Terms xmlns="http://schemas.microsoft.com/office/infopath/2007/PartnerControls"/>
    </lcf76f155ced4ddcb4097134ff3c332f>
    <TaxCatchAll xmlns="2bebe9b5-51de-4aa3-8e9b-23ecc7e12910" xsi:nil="true"/>
  </documentManagement>
</p:properties>
</file>

<file path=customXml/itemProps1.xml><?xml version="1.0" encoding="utf-8"?>
<ds:datastoreItem xmlns:ds="http://schemas.openxmlformats.org/officeDocument/2006/customXml" ds:itemID="{11193E4F-AAF3-424E-AEDD-ECE7347AB8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D757F55-0E58-4128-A375-4B704968E99D}">
  <ds:schemaRefs>
    <ds:schemaRef ds:uri="1277a590-7cf3-4084-a139-96de61b86758"/>
    <ds:schemaRef ds:uri="2bebe9b5-51de-4aa3-8e9b-23ecc7e1291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5A4CC79-C9DE-4239-95EF-7E53529521EF}">
  <ds:schemaRefs>
    <ds:schemaRef ds:uri="1277a590-7cf3-4084-a139-96de61b86758"/>
    <ds:schemaRef ds:uri="2bebe9b5-51de-4aa3-8e9b-23ecc7e1291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480</Words>
  <Application>Microsoft Office PowerPoint</Application>
  <PresentationFormat>Widescreen</PresentationFormat>
  <Paragraphs>98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6" baseType="lpstr">
      <vt:lpstr> Arial</vt:lpstr>
      <vt:lpstr>Arial</vt:lpstr>
      <vt:lpstr>Calibri</vt:lpstr>
      <vt:lpstr>Calibri Light</vt:lpstr>
      <vt:lpstr>Helvetica</vt:lpstr>
      <vt:lpstr>Montserrat</vt:lpstr>
      <vt:lpstr>Open Sans</vt:lpstr>
      <vt:lpstr>Source Sans Pro</vt:lpstr>
      <vt:lpstr>Times New Roman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Munkh-nasan</dc:creator>
  <cp:lastModifiedBy>Х.Азжаргал</cp:lastModifiedBy>
  <cp:revision>34</cp:revision>
  <cp:lastPrinted>2022-11-18T08:05:48Z</cp:lastPrinted>
  <dcterms:created xsi:type="dcterms:W3CDTF">2022-11-08T02:05:08Z</dcterms:created>
  <dcterms:modified xsi:type="dcterms:W3CDTF">2025-07-04T04:44:20Z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0x010100F43B20DBFD3B9346886ED51F4752AB34</vt:lpwstr>
  </property>
  <property fmtid="{D5CDD505-2E9C-101B-9397-08002B2CF9AE}" pid="3" name="MediaServiceImageTags">
    <vt:lpwstr/>
  </property>
</Properties>
</file>