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1" r:id="rId1"/>
  </p:sldMasterIdLst>
  <p:notesMasterIdLst>
    <p:notesMasterId r:id="rId9"/>
  </p:notesMasterIdLst>
  <p:sldIdLst>
    <p:sldId id="1304" r:id="rId2"/>
    <p:sldId id="257" r:id="rId3"/>
    <p:sldId id="1308" r:id="rId4"/>
    <p:sldId id="1307" r:id="rId5"/>
    <p:sldId id="1310" r:id="rId6"/>
    <p:sldId id="1311" r:id="rId7"/>
    <p:sldId id="266" r:id="rId8"/>
  </p:sldIdLst>
  <p:sldSz cx="9144000" cy="5143500" type="screen16x9"/>
  <p:notesSz cx="6888163" cy="10018713"/>
  <p:embeddedFontLst>
    <p:embeddedFont>
      <p:font typeface="Bebas Neue" panose="020B0606020202050201" pitchFamily="34" charset="0"/>
      <p:regular r:id="rId10"/>
    </p:embeddedFont>
    <p:embeddedFont>
      <p:font typeface="Fira Sans Extra Condensed SemiBold" panose="020B0604020202020204" charset="0"/>
      <p:regular r:id="rId11"/>
      <p:bold r:id="rId12"/>
      <p:italic r:id="rId13"/>
      <p:boldItalic r:id="rId14"/>
    </p:embeddedFont>
    <p:embeddedFont>
      <p:font typeface="Mogul Arial" panose="020B0604020202020204" pitchFamily="34" charset="0"/>
      <p:regular r:id="rId15"/>
      <p:bold r:id="rId16"/>
      <p:italic r:id="rId17"/>
      <p:boldItalic r:id="rId18"/>
    </p:embeddedFont>
    <p:embeddedFont>
      <p:font typeface="Roboto" panose="02000000000000000000" pitchFamily="2" charset="0"/>
      <p:regular r:id="rId19"/>
      <p:bold r:id="rId20"/>
      <p:italic r:id="rId21"/>
      <p:boldItalic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2" autoAdjust="0"/>
  </p:normalViewPr>
  <p:slideViewPr>
    <p:cSldViewPr snapToGrid="0">
      <p:cViewPr varScale="1">
        <p:scale>
          <a:sx n="143" d="100"/>
          <a:sy n="143" d="100"/>
        </p:scale>
        <p:origin x="68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12.fntdata"/><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presProps" Target="presProps.xml"/><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 Id="rId22" Type="http://schemas.openxmlformats.org/officeDocument/2006/relationships/font" Target="fonts/font1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04775" y="750888"/>
            <a:ext cx="6680200" cy="37576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8817" y="4758890"/>
            <a:ext cx="5510530" cy="4508422"/>
          </a:xfrm>
          <a:prstGeom prst="rect">
            <a:avLst/>
          </a:prstGeom>
          <a:noFill/>
          <a:ln>
            <a:noFill/>
          </a:ln>
        </p:spPr>
        <p:txBody>
          <a:bodyPr spcFirstLastPara="1" wrap="square" lIns="91416" tIns="91416" rIns="91416" bIns="91416"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8e27449729_0_2857:notes"/>
          <p:cNvSpPr>
            <a:spLocks noGrp="1" noRot="1" noChangeAspect="1"/>
          </p:cNvSpPr>
          <p:nvPr>
            <p:ph type="sldImg" idx="2"/>
          </p:nvPr>
        </p:nvSpPr>
        <p:spPr>
          <a:xfrm>
            <a:off x="104775" y="750888"/>
            <a:ext cx="6678613" cy="375761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8e27449729_0_2857:notes"/>
          <p:cNvSpPr txBox="1">
            <a:spLocks noGrp="1"/>
          </p:cNvSpPr>
          <p:nvPr>
            <p:ph type="body" idx="1"/>
          </p:nvPr>
        </p:nvSpPr>
        <p:spPr>
          <a:xfrm>
            <a:off x="688817" y="4758890"/>
            <a:ext cx="5510530" cy="4508422"/>
          </a:xfrm>
          <a:prstGeom prst="rect">
            <a:avLst/>
          </a:prstGeom>
        </p:spPr>
        <p:txBody>
          <a:bodyPr spcFirstLastPara="1" wrap="square" lIns="91416" tIns="91416" rIns="91416" bIns="91416" anchor="t" anchorCtr="0">
            <a:noAutofit/>
          </a:bodyPr>
          <a:lstStyle/>
          <a:p>
            <a:pPr marL="0" indent="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8e27449729_0_2857:notes"/>
          <p:cNvSpPr>
            <a:spLocks noGrp="1" noRot="1" noChangeAspect="1"/>
          </p:cNvSpPr>
          <p:nvPr>
            <p:ph type="sldImg" idx="2"/>
          </p:nvPr>
        </p:nvSpPr>
        <p:spPr>
          <a:xfrm>
            <a:off x="104775" y="750888"/>
            <a:ext cx="6678613" cy="375761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8e27449729_0_2857:notes"/>
          <p:cNvSpPr txBox="1">
            <a:spLocks noGrp="1"/>
          </p:cNvSpPr>
          <p:nvPr>
            <p:ph type="body" idx="1"/>
          </p:nvPr>
        </p:nvSpPr>
        <p:spPr>
          <a:xfrm>
            <a:off x="688817" y="4758890"/>
            <a:ext cx="5510530" cy="4508422"/>
          </a:xfrm>
          <a:prstGeom prst="rect">
            <a:avLst/>
          </a:prstGeom>
        </p:spPr>
        <p:txBody>
          <a:bodyPr spcFirstLastPara="1" wrap="square" lIns="91416" tIns="91416" rIns="91416" bIns="91416" anchor="t" anchorCtr="0">
            <a:noAutofit/>
          </a:bodyPr>
          <a:lstStyle/>
          <a:p>
            <a:pPr marL="0" indent="0">
              <a:buNone/>
            </a:pPr>
            <a:endParaRPr/>
          </a:p>
        </p:txBody>
      </p:sp>
    </p:spTree>
    <p:extLst>
      <p:ext uri="{BB962C8B-B14F-4D97-AF65-F5344CB8AC3E}">
        <p14:creationId xmlns:p14="http://schemas.microsoft.com/office/powerpoint/2010/main" val="28449671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8e27449729_0_2857:notes"/>
          <p:cNvSpPr>
            <a:spLocks noGrp="1" noRot="1" noChangeAspect="1"/>
          </p:cNvSpPr>
          <p:nvPr>
            <p:ph type="sldImg" idx="2"/>
          </p:nvPr>
        </p:nvSpPr>
        <p:spPr>
          <a:xfrm>
            <a:off x="104775" y="750888"/>
            <a:ext cx="6678613" cy="375761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8e27449729_0_2857:notes"/>
          <p:cNvSpPr txBox="1">
            <a:spLocks noGrp="1"/>
          </p:cNvSpPr>
          <p:nvPr>
            <p:ph type="body" idx="1"/>
          </p:nvPr>
        </p:nvSpPr>
        <p:spPr>
          <a:xfrm>
            <a:off x="688817" y="4758890"/>
            <a:ext cx="5510530" cy="4508422"/>
          </a:xfrm>
          <a:prstGeom prst="rect">
            <a:avLst/>
          </a:prstGeom>
        </p:spPr>
        <p:txBody>
          <a:bodyPr spcFirstLastPara="1" wrap="square" lIns="91416" tIns="91416" rIns="91416" bIns="91416" anchor="t" anchorCtr="0">
            <a:noAutofit/>
          </a:bodyPr>
          <a:lstStyle/>
          <a:p>
            <a:pPr marL="0" indent="0">
              <a:buNone/>
            </a:pPr>
            <a:endParaRPr/>
          </a:p>
        </p:txBody>
      </p:sp>
    </p:spTree>
    <p:extLst>
      <p:ext uri="{BB962C8B-B14F-4D97-AF65-F5344CB8AC3E}">
        <p14:creationId xmlns:p14="http://schemas.microsoft.com/office/powerpoint/2010/main" val="34076475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8e27449729_0_2857:notes"/>
          <p:cNvSpPr>
            <a:spLocks noGrp="1" noRot="1" noChangeAspect="1"/>
          </p:cNvSpPr>
          <p:nvPr>
            <p:ph type="sldImg" idx="2"/>
          </p:nvPr>
        </p:nvSpPr>
        <p:spPr>
          <a:xfrm>
            <a:off x="104775" y="750888"/>
            <a:ext cx="6678613" cy="375761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8e27449729_0_2857:notes"/>
          <p:cNvSpPr txBox="1">
            <a:spLocks noGrp="1"/>
          </p:cNvSpPr>
          <p:nvPr>
            <p:ph type="body" idx="1"/>
          </p:nvPr>
        </p:nvSpPr>
        <p:spPr>
          <a:xfrm>
            <a:off x="688817" y="4758890"/>
            <a:ext cx="5510530" cy="4508422"/>
          </a:xfrm>
          <a:prstGeom prst="rect">
            <a:avLst/>
          </a:prstGeom>
        </p:spPr>
        <p:txBody>
          <a:bodyPr spcFirstLastPara="1" wrap="square" lIns="91416" tIns="91416" rIns="91416" bIns="91416" anchor="t" anchorCtr="0">
            <a:noAutofit/>
          </a:bodyPr>
          <a:lstStyle/>
          <a:p>
            <a:pPr marL="0" indent="0">
              <a:buNone/>
            </a:pPr>
            <a:endParaRPr/>
          </a:p>
        </p:txBody>
      </p:sp>
    </p:spTree>
    <p:extLst>
      <p:ext uri="{BB962C8B-B14F-4D97-AF65-F5344CB8AC3E}">
        <p14:creationId xmlns:p14="http://schemas.microsoft.com/office/powerpoint/2010/main" val="306969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8e27449729_0_2857:notes"/>
          <p:cNvSpPr>
            <a:spLocks noGrp="1" noRot="1" noChangeAspect="1"/>
          </p:cNvSpPr>
          <p:nvPr>
            <p:ph type="sldImg" idx="2"/>
          </p:nvPr>
        </p:nvSpPr>
        <p:spPr>
          <a:xfrm>
            <a:off x="104775" y="750888"/>
            <a:ext cx="6678613" cy="375761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8e27449729_0_2857:notes"/>
          <p:cNvSpPr txBox="1">
            <a:spLocks noGrp="1"/>
          </p:cNvSpPr>
          <p:nvPr>
            <p:ph type="body" idx="1"/>
          </p:nvPr>
        </p:nvSpPr>
        <p:spPr>
          <a:xfrm>
            <a:off x="688817" y="4758890"/>
            <a:ext cx="5510530" cy="4508422"/>
          </a:xfrm>
          <a:prstGeom prst="rect">
            <a:avLst/>
          </a:prstGeom>
        </p:spPr>
        <p:txBody>
          <a:bodyPr spcFirstLastPara="1" wrap="square" lIns="91416" tIns="91416" rIns="91416" bIns="91416" anchor="t" anchorCtr="0">
            <a:noAutofit/>
          </a:bodyPr>
          <a:lstStyle/>
          <a:p>
            <a:pPr marL="0" indent="0">
              <a:buNone/>
            </a:pPr>
            <a:endParaRPr/>
          </a:p>
        </p:txBody>
      </p:sp>
    </p:spTree>
    <p:extLst>
      <p:ext uri="{BB962C8B-B14F-4D97-AF65-F5344CB8AC3E}">
        <p14:creationId xmlns:p14="http://schemas.microsoft.com/office/powerpoint/2010/main" val="2205491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3" name="Google Shape;13;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4"/>
        <p:cNvGrpSpPr/>
        <p:nvPr/>
      </p:nvGrpSpPr>
      <p:grpSpPr>
        <a:xfrm>
          <a:off x="0" y="0"/>
          <a:ext cx="0" cy="0"/>
          <a:chOff x="0" y="0"/>
          <a:chExt cx="0" cy="0"/>
        </a:xfrm>
      </p:grpSpPr>
      <p:sp>
        <p:nvSpPr>
          <p:cNvPr id="15" name="Google Shape;15;p4"/>
          <p:cNvSpPr txBox="1">
            <a:spLocks noGrp="1"/>
          </p:cNvSpPr>
          <p:nvPr>
            <p:ph type="title"/>
          </p:nvPr>
        </p:nvSpPr>
        <p:spPr>
          <a:xfrm>
            <a:off x="710275" y="536650"/>
            <a:ext cx="7723500" cy="481200"/>
          </a:xfrm>
          <a:prstGeom prst="rect">
            <a:avLst/>
          </a:prstGeom>
        </p:spPr>
        <p:txBody>
          <a:bodyPr spcFirstLastPara="1" wrap="square" lIns="91425" tIns="91425" rIns="91425" bIns="91425" anchor="ctr"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6" name="Google Shape;16;p4"/>
          <p:cNvSpPr txBox="1">
            <a:spLocks noGrp="1"/>
          </p:cNvSpPr>
          <p:nvPr>
            <p:ph type="body" idx="1"/>
          </p:nvPr>
        </p:nvSpPr>
        <p:spPr>
          <a:xfrm>
            <a:off x="710275" y="1152475"/>
            <a:ext cx="7723500" cy="34545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7" name="Google Shape;17;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8"/>
        <p:cNvGrpSpPr/>
        <p:nvPr/>
      </p:nvGrpSpPr>
      <p:grpSpPr>
        <a:xfrm>
          <a:off x="0" y="0"/>
          <a:ext cx="0" cy="0"/>
          <a:chOff x="0" y="0"/>
          <a:chExt cx="0" cy="0"/>
        </a:xfrm>
      </p:grpSpPr>
      <p:sp>
        <p:nvSpPr>
          <p:cNvPr id="19" name="Google Shape;19;p5"/>
          <p:cNvSpPr txBox="1">
            <a:spLocks noGrp="1"/>
          </p:cNvSpPr>
          <p:nvPr>
            <p:ph type="title"/>
          </p:nvPr>
        </p:nvSpPr>
        <p:spPr>
          <a:xfrm>
            <a:off x="710275" y="536650"/>
            <a:ext cx="7723500" cy="481200"/>
          </a:xfrm>
          <a:prstGeom prst="rect">
            <a:avLst/>
          </a:prstGeom>
        </p:spPr>
        <p:txBody>
          <a:bodyPr spcFirstLastPara="1" wrap="square" lIns="91425" tIns="91425" rIns="91425" bIns="91425" anchor="ctr"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0" name="Google Shape;20;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1" name="Google Shape;21;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2" name="Google Shape;22;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02">
  <p:cSld name="TITLE_ONLY_1">
    <p:spTree>
      <p:nvGrpSpPr>
        <p:cNvPr id="1" name="Shape 25"/>
        <p:cNvGrpSpPr/>
        <p:nvPr/>
      </p:nvGrpSpPr>
      <p:grpSpPr>
        <a:xfrm>
          <a:off x="0" y="0"/>
          <a:ext cx="0" cy="0"/>
          <a:chOff x="0" y="0"/>
          <a:chExt cx="0" cy="0"/>
        </a:xfrm>
      </p:grpSpPr>
      <p:sp>
        <p:nvSpPr>
          <p:cNvPr id="26" name="Google Shape;26;p7"/>
          <p:cNvSpPr txBox="1">
            <a:spLocks noGrp="1"/>
          </p:cNvSpPr>
          <p:nvPr>
            <p:ph type="title"/>
          </p:nvPr>
        </p:nvSpPr>
        <p:spPr>
          <a:xfrm>
            <a:off x="3748050" y="419825"/>
            <a:ext cx="1647900" cy="4812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sz="3100">
                <a:solidFill>
                  <a:schemeClr val="dk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7"/>
        <p:cNvGrpSpPr/>
        <p:nvPr/>
      </p:nvGrpSpPr>
      <p:grpSpPr>
        <a:xfrm>
          <a:off x="0" y="0"/>
          <a:ext cx="0" cy="0"/>
          <a:chOff x="0" y="0"/>
          <a:chExt cx="0" cy="0"/>
        </a:xfrm>
      </p:grpSpPr>
      <p:sp>
        <p:nvSpPr>
          <p:cNvPr id="28" name="Google Shape;28;p8"/>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29" name="Google Shape;29;p8"/>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0" name="Google Shape;30;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1"/>
        <p:cNvGrpSpPr/>
        <p:nvPr/>
      </p:nvGrpSpPr>
      <p:grpSpPr>
        <a:xfrm>
          <a:off x="0" y="0"/>
          <a:ext cx="0" cy="0"/>
          <a:chOff x="0" y="0"/>
          <a:chExt cx="0" cy="0"/>
        </a:xfrm>
      </p:grpSpPr>
      <p:sp>
        <p:nvSpPr>
          <p:cNvPr id="32" name="Google Shape;32;p9"/>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3" name="Google Shape;33;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4"/>
        <p:cNvGrpSpPr/>
        <p:nvPr/>
      </p:nvGrpSpPr>
      <p:grpSpPr>
        <a:xfrm>
          <a:off x="0" y="0"/>
          <a:ext cx="0" cy="0"/>
          <a:chOff x="0" y="0"/>
          <a:chExt cx="0" cy="0"/>
        </a:xfrm>
      </p:grpSpPr>
      <p:sp>
        <p:nvSpPr>
          <p:cNvPr id="35" name="Google Shape;35;p10"/>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10"/>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7" name="Google Shape;37;p10"/>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8" name="Google Shape;38;p10"/>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39" name="Google Shape;39;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0"/>
        <p:cNvGrpSpPr/>
        <p:nvPr/>
      </p:nvGrpSpPr>
      <p:grpSpPr>
        <a:xfrm>
          <a:off x="0" y="0"/>
          <a:ext cx="0" cy="0"/>
          <a:chOff x="0" y="0"/>
          <a:chExt cx="0" cy="0"/>
        </a:xfrm>
      </p:grpSpPr>
      <p:sp>
        <p:nvSpPr>
          <p:cNvPr id="41" name="Google Shape;41;p11"/>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2" name="Google Shape;42;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3"/>
        <p:cNvGrpSpPr/>
        <p:nvPr/>
      </p:nvGrpSpPr>
      <p:grpSpPr>
        <a:xfrm>
          <a:off x="0" y="0"/>
          <a:ext cx="0" cy="0"/>
          <a:chOff x="0" y="0"/>
          <a:chExt cx="0" cy="0"/>
        </a:xfrm>
      </p:grpSpPr>
      <p:sp>
        <p:nvSpPr>
          <p:cNvPr id="44" name="Google Shape;44;p12"/>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5" name="Google Shape;45;p12"/>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6" name="Google Shape;46;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7"/>
        <p:cNvGrpSpPr/>
        <p:nvPr/>
      </p:nvGrpSpPr>
      <p:grpSpPr>
        <a:xfrm>
          <a:off x="0" y="0"/>
          <a:ext cx="0" cy="0"/>
          <a:chOff x="0" y="0"/>
          <a:chExt cx="0" cy="0"/>
        </a:xfrm>
      </p:grpSpPr>
      <p:sp>
        <p:nvSpPr>
          <p:cNvPr id="48" name="Google Shape;48;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CB812-CB99-4CB8-B53A-174DECAAB0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1CA435-A0E3-4935-AB88-DAA2702E0E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500D42-E886-4BA8-9FCF-A5A4B5CBA978}"/>
              </a:ext>
            </a:extLst>
          </p:cNvPr>
          <p:cNvSpPr>
            <a:spLocks noGrp="1"/>
          </p:cNvSpPr>
          <p:nvPr>
            <p:ph type="dt" sz="half" idx="10"/>
          </p:nvPr>
        </p:nvSpPr>
        <p:spPr/>
        <p:txBody>
          <a:bodyPr/>
          <a:lstStyle/>
          <a:p>
            <a:fld id="{C814E3CD-B909-42DA-852D-BA2466D7C9F2}" type="datetimeFigureOut">
              <a:rPr lang="en-US" smtClean="0"/>
              <a:t>3/20/2025</a:t>
            </a:fld>
            <a:endParaRPr lang="en-US"/>
          </a:p>
        </p:txBody>
      </p:sp>
      <p:sp>
        <p:nvSpPr>
          <p:cNvPr id="5" name="Footer Placeholder 4">
            <a:extLst>
              <a:ext uri="{FF2B5EF4-FFF2-40B4-BE49-F238E27FC236}">
                <a16:creationId xmlns:a16="http://schemas.microsoft.com/office/drawing/2014/main" id="{3A17EB80-24F2-4E73-999D-91D490FE09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B1686F-92CC-4C2A-9EC9-FE1635EB80A8}"/>
              </a:ext>
            </a:extLst>
          </p:cNvPr>
          <p:cNvSpPr>
            <a:spLocks noGrp="1"/>
          </p:cNvSpPr>
          <p:nvPr>
            <p:ph type="sldNum" sz="quarter" idx="12"/>
          </p:nvPr>
        </p:nvSpPr>
        <p:spPr/>
        <p:txBody>
          <a:bodyPr/>
          <a:lstStyle/>
          <a:p>
            <a:fld id="{FEC40E46-5BF5-4203-B58E-4D9EB55CD3B4}" type="slidenum">
              <a:rPr lang="en-US" smtClean="0"/>
              <a:t>‹#›</a:t>
            </a:fld>
            <a:endParaRPr lang="en-US"/>
          </a:p>
        </p:txBody>
      </p:sp>
    </p:spTree>
    <p:extLst>
      <p:ext uri="{BB962C8B-B14F-4D97-AF65-F5344CB8AC3E}">
        <p14:creationId xmlns:p14="http://schemas.microsoft.com/office/powerpoint/2010/main" val="42764595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0275" y="536650"/>
            <a:ext cx="7723500" cy="481200"/>
          </a:xfrm>
          <a:prstGeom prst="rect">
            <a:avLst/>
          </a:prstGeom>
          <a:noFill/>
          <a:ln>
            <a:noFill/>
          </a:ln>
        </p:spPr>
        <p:txBody>
          <a:bodyPr spcFirstLastPara="1" wrap="square" lIns="91425" tIns="91425" rIns="91425" bIns="91425" anchor="ctr" anchorCtr="0">
            <a:noAutofit/>
          </a:bodyPr>
          <a:lstStyle>
            <a:lvl1pPr lvl="0">
              <a:spcBef>
                <a:spcPts val="0"/>
              </a:spcBef>
              <a:spcAft>
                <a:spcPts val="0"/>
              </a:spcAft>
              <a:buClr>
                <a:schemeClr val="dk1"/>
              </a:buClr>
              <a:buSzPts val="2800"/>
              <a:buFont typeface="Fira Sans Extra Condensed SemiBold"/>
              <a:buNone/>
              <a:defRPr sz="2800">
                <a:solidFill>
                  <a:schemeClr val="dk1"/>
                </a:solidFill>
                <a:latin typeface="Fira Sans Extra Condensed SemiBold"/>
                <a:ea typeface="Fira Sans Extra Condensed SemiBold"/>
                <a:cs typeface="Fira Sans Extra Condensed SemiBold"/>
                <a:sym typeface="Fira Sans Extra Condensed SemiBold"/>
              </a:defRPr>
            </a:lvl1pPr>
            <a:lvl2pPr lvl="1">
              <a:spcBef>
                <a:spcPts val="0"/>
              </a:spcBef>
              <a:spcAft>
                <a:spcPts val="0"/>
              </a:spcAft>
              <a:buClr>
                <a:schemeClr val="dk1"/>
              </a:buClr>
              <a:buSzPts val="2800"/>
              <a:buFont typeface="Fira Sans Extra Condensed SemiBold"/>
              <a:buNone/>
              <a:defRPr sz="2800">
                <a:solidFill>
                  <a:schemeClr val="dk1"/>
                </a:solidFill>
                <a:latin typeface="Fira Sans Extra Condensed SemiBold"/>
                <a:ea typeface="Fira Sans Extra Condensed SemiBold"/>
                <a:cs typeface="Fira Sans Extra Condensed SemiBold"/>
                <a:sym typeface="Fira Sans Extra Condensed SemiBold"/>
              </a:defRPr>
            </a:lvl2pPr>
            <a:lvl3pPr lvl="2">
              <a:spcBef>
                <a:spcPts val="0"/>
              </a:spcBef>
              <a:spcAft>
                <a:spcPts val="0"/>
              </a:spcAft>
              <a:buClr>
                <a:schemeClr val="dk1"/>
              </a:buClr>
              <a:buSzPts val="2800"/>
              <a:buFont typeface="Fira Sans Extra Condensed SemiBold"/>
              <a:buNone/>
              <a:defRPr sz="2800">
                <a:solidFill>
                  <a:schemeClr val="dk1"/>
                </a:solidFill>
                <a:latin typeface="Fira Sans Extra Condensed SemiBold"/>
                <a:ea typeface="Fira Sans Extra Condensed SemiBold"/>
                <a:cs typeface="Fira Sans Extra Condensed SemiBold"/>
                <a:sym typeface="Fira Sans Extra Condensed SemiBold"/>
              </a:defRPr>
            </a:lvl3pPr>
            <a:lvl4pPr lvl="3">
              <a:spcBef>
                <a:spcPts val="0"/>
              </a:spcBef>
              <a:spcAft>
                <a:spcPts val="0"/>
              </a:spcAft>
              <a:buClr>
                <a:schemeClr val="dk1"/>
              </a:buClr>
              <a:buSzPts val="2800"/>
              <a:buFont typeface="Fira Sans Extra Condensed SemiBold"/>
              <a:buNone/>
              <a:defRPr sz="2800">
                <a:solidFill>
                  <a:schemeClr val="dk1"/>
                </a:solidFill>
                <a:latin typeface="Fira Sans Extra Condensed SemiBold"/>
                <a:ea typeface="Fira Sans Extra Condensed SemiBold"/>
                <a:cs typeface="Fira Sans Extra Condensed SemiBold"/>
                <a:sym typeface="Fira Sans Extra Condensed SemiBold"/>
              </a:defRPr>
            </a:lvl4pPr>
            <a:lvl5pPr lvl="4">
              <a:spcBef>
                <a:spcPts val="0"/>
              </a:spcBef>
              <a:spcAft>
                <a:spcPts val="0"/>
              </a:spcAft>
              <a:buClr>
                <a:schemeClr val="dk1"/>
              </a:buClr>
              <a:buSzPts val="2800"/>
              <a:buFont typeface="Fira Sans Extra Condensed SemiBold"/>
              <a:buNone/>
              <a:defRPr sz="2800">
                <a:solidFill>
                  <a:schemeClr val="dk1"/>
                </a:solidFill>
                <a:latin typeface="Fira Sans Extra Condensed SemiBold"/>
                <a:ea typeface="Fira Sans Extra Condensed SemiBold"/>
                <a:cs typeface="Fira Sans Extra Condensed SemiBold"/>
                <a:sym typeface="Fira Sans Extra Condensed SemiBold"/>
              </a:defRPr>
            </a:lvl5pPr>
            <a:lvl6pPr lvl="5">
              <a:spcBef>
                <a:spcPts val="0"/>
              </a:spcBef>
              <a:spcAft>
                <a:spcPts val="0"/>
              </a:spcAft>
              <a:buClr>
                <a:schemeClr val="dk1"/>
              </a:buClr>
              <a:buSzPts val="2800"/>
              <a:buFont typeface="Fira Sans Extra Condensed SemiBold"/>
              <a:buNone/>
              <a:defRPr sz="2800">
                <a:solidFill>
                  <a:schemeClr val="dk1"/>
                </a:solidFill>
                <a:latin typeface="Fira Sans Extra Condensed SemiBold"/>
                <a:ea typeface="Fira Sans Extra Condensed SemiBold"/>
                <a:cs typeface="Fira Sans Extra Condensed SemiBold"/>
                <a:sym typeface="Fira Sans Extra Condensed SemiBold"/>
              </a:defRPr>
            </a:lvl6pPr>
            <a:lvl7pPr lvl="6">
              <a:spcBef>
                <a:spcPts val="0"/>
              </a:spcBef>
              <a:spcAft>
                <a:spcPts val="0"/>
              </a:spcAft>
              <a:buClr>
                <a:schemeClr val="dk1"/>
              </a:buClr>
              <a:buSzPts val="2800"/>
              <a:buFont typeface="Fira Sans Extra Condensed SemiBold"/>
              <a:buNone/>
              <a:defRPr sz="2800">
                <a:solidFill>
                  <a:schemeClr val="dk1"/>
                </a:solidFill>
                <a:latin typeface="Fira Sans Extra Condensed SemiBold"/>
                <a:ea typeface="Fira Sans Extra Condensed SemiBold"/>
                <a:cs typeface="Fira Sans Extra Condensed SemiBold"/>
                <a:sym typeface="Fira Sans Extra Condensed SemiBold"/>
              </a:defRPr>
            </a:lvl7pPr>
            <a:lvl8pPr lvl="7">
              <a:spcBef>
                <a:spcPts val="0"/>
              </a:spcBef>
              <a:spcAft>
                <a:spcPts val="0"/>
              </a:spcAft>
              <a:buClr>
                <a:schemeClr val="dk1"/>
              </a:buClr>
              <a:buSzPts val="2800"/>
              <a:buFont typeface="Fira Sans Extra Condensed SemiBold"/>
              <a:buNone/>
              <a:defRPr sz="2800">
                <a:solidFill>
                  <a:schemeClr val="dk1"/>
                </a:solidFill>
                <a:latin typeface="Fira Sans Extra Condensed SemiBold"/>
                <a:ea typeface="Fira Sans Extra Condensed SemiBold"/>
                <a:cs typeface="Fira Sans Extra Condensed SemiBold"/>
                <a:sym typeface="Fira Sans Extra Condensed SemiBold"/>
              </a:defRPr>
            </a:lvl8pPr>
            <a:lvl9pPr lvl="8">
              <a:spcBef>
                <a:spcPts val="0"/>
              </a:spcBef>
              <a:spcAft>
                <a:spcPts val="0"/>
              </a:spcAft>
              <a:buClr>
                <a:schemeClr val="dk1"/>
              </a:buClr>
              <a:buSzPts val="2800"/>
              <a:buFont typeface="Fira Sans Extra Condensed SemiBold"/>
              <a:buNone/>
              <a:defRPr sz="2800">
                <a:solidFill>
                  <a:schemeClr val="dk1"/>
                </a:solidFill>
                <a:latin typeface="Fira Sans Extra Condensed SemiBold"/>
                <a:ea typeface="Fira Sans Extra Condensed SemiBold"/>
                <a:cs typeface="Fira Sans Extra Condensed SemiBold"/>
                <a:sym typeface="Fira Sans Extra Condensed SemiBold"/>
              </a:defRPr>
            </a:lvl9pPr>
          </a:lstStyle>
          <a:p>
            <a:endParaRPr/>
          </a:p>
        </p:txBody>
      </p:sp>
      <p:sp>
        <p:nvSpPr>
          <p:cNvPr id="7" name="Google Shape;7;p1"/>
          <p:cNvSpPr txBox="1">
            <a:spLocks noGrp="1"/>
          </p:cNvSpPr>
          <p:nvPr>
            <p:ph type="body" idx="1"/>
          </p:nvPr>
        </p:nvSpPr>
        <p:spPr>
          <a:xfrm>
            <a:off x="710275" y="1152475"/>
            <a:ext cx="7723500" cy="34545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marL="914400" lvl="1"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nSpc>
                <a:spcPct val="115000"/>
              </a:lnSpc>
              <a:spcBef>
                <a:spcPts val="1600"/>
              </a:spcBef>
              <a:spcAft>
                <a:spcPts val="160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55" r:id="rId6"/>
    <p:sldLayoutId id="2147483656" r:id="rId7"/>
    <p:sldLayoutId id="2147483657" r:id="rId8"/>
    <p:sldLayoutId id="2147483658" r:id="rId9"/>
    <p:sldLayoutId id="2147483659" r:id="rId10"/>
    <p:sldLayoutId id="214748366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9"/>
          <p:cNvSpPr txBox="1"/>
          <p:nvPr/>
        </p:nvSpPr>
        <p:spPr>
          <a:xfrm>
            <a:off x="1895487" y="1901494"/>
            <a:ext cx="5776160" cy="914096"/>
          </a:xfrm>
          <a:prstGeom prst="rect">
            <a:avLst/>
          </a:prstGeom>
        </p:spPr>
        <p:txBody>
          <a:bodyPr lIns="0" tIns="0" rIns="0" bIns="0" rtlCol="0" anchor="t">
            <a:spAutoFit/>
          </a:bodyPr>
          <a:lstStyle/>
          <a:p>
            <a:pPr marL="0" marR="0" algn="ctr">
              <a:lnSpc>
                <a:spcPct val="115000"/>
              </a:lnSpc>
              <a:spcBef>
                <a:spcPts val="0"/>
              </a:spcBef>
              <a:spcAft>
                <a:spcPts val="0"/>
              </a:spcAft>
            </a:pPr>
            <a:r>
              <a:rPr lang="mn-MN" sz="1800" b="1" dirty="0">
                <a:solidFill>
                  <a:schemeClr val="accent1">
                    <a:lumMod val="75000"/>
                  </a:schemeClr>
                </a:solidFill>
                <a:effectLst/>
                <a:latin typeface="Arial" panose="020B0604020202020204" pitchFamily="34" charset="0"/>
                <a:ea typeface="Arial" panose="020B0604020202020204" pitchFamily="34" charset="0"/>
                <a:cs typeface="Mongolian Baiti" panose="03000500000000000000" pitchFamily="66" charset="0"/>
              </a:rPr>
              <a:t>Нийслэлийн өмчит болон </a:t>
            </a:r>
            <a:r>
              <a:rPr lang="mn-MN" sz="1800" b="1" dirty="0">
                <a:solidFill>
                  <a:schemeClr val="accent1">
                    <a:lumMod val="75000"/>
                  </a:schemeClr>
                </a:solidFill>
                <a:effectLst/>
                <a:latin typeface="Arial" panose="020B0604020202020204" pitchFamily="34" charset="0"/>
                <a:ea typeface="Calibri" panose="020F0502020204030204" pitchFamily="34" charset="0"/>
                <a:cs typeface="Mongolian Baiti" panose="03000500000000000000" pitchFamily="66" charset="0"/>
              </a:rPr>
              <a:t>өмчийн оролцоотой компаний гүйцэтгэх захирлын үндсэн цалингийн</a:t>
            </a:r>
            <a:endParaRPr lang="en-US" sz="1800" b="1" dirty="0">
              <a:solidFill>
                <a:schemeClr val="accent1">
                  <a:lumMod val="75000"/>
                </a:schemeClr>
              </a:solidFill>
              <a:effectLst/>
              <a:latin typeface="Mogul Arial"/>
              <a:ea typeface="Calibri" panose="020F0502020204030204" pitchFamily="34" charset="0"/>
              <a:cs typeface="Mongolian Baiti" panose="03000500000000000000" pitchFamily="66" charset="0"/>
            </a:endParaRPr>
          </a:p>
          <a:p>
            <a:pPr algn="ctr"/>
            <a:r>
              <a:rPr lang="mn-MN" sz="1800" b="1" dirty="0">
                <a:solidFill>
                  <a:schemeClr val="accent1">
                    <a:lumMod val="75000"/>
                  </a:schemeClr>
                </a:solidFill>
                <a:effectLst/>
                <a:latin typeface="Arial" panose="020B0604020202020204" pitchFamily="34" charset="0"/>
                <a:ea typeface="Calibri" panose="020F0502020204030204" pitchFamily="34" charset="0"/>
              </a:rPr>
              <a:t>дээд хязгаарыг тогтоох тухай</a:t>
            </a:r>
            <a:endParaRPr lang="en-US" sz="2400" b="1" dirty="0">
              <a:solidFill>
                <a:schemeClr val="accent1">
                  <a:lumMod val="75000"/>
                </a:schemeClr>
              </a:solidFill>
              <a:latin typeface="Arial" panose="020B0604020202020204" pitchFamily="34" charset="0"/>
              <a:cs typeface="Arial" panose="020B0604020202020204" pitchFamily="34" charset="0"/>
            </a:endParaRPr>
          </a:p>
        </p:txBody>
      </p:sp>
      <p:sp>
        <p:nvSpPr>
          <p:cNvPr id="10" name="TextBox 10"/>
          <p:cNvSpPr txBox="1"/>
          <p:nvPr/>
        </p:nvSpPr>
        <p:spPr>
          <a:xfrm>
            <a:off x="3200400" y="4578475"/>
            <a:ext cx="2720274" cy="279244"/>
          </a:xfrm>
          <a:prstGeom prst="rect">
            <a:avLst/>
          </a:prstGeom>
        </p:spPr>
        <p:txBody>
          <a:bodyPr lIns="0" tIns="0" rIns="0" bIns="0" rtlCol="0" anchor="t">
            <a:spAutoFit/>
          </a:bodyPr>
          <a:lstStyle/>
          <a:p>
            <a:pPr algn="ctr">
              <a:lnSpc>
                <a:spcPts val="2619"/>
              </a:lnSpc>
              <a:defRPr/>
            </a:pPr>
            <a:r>
              <a:rPr lang="en-US" sz="1000" dirty="0">
                <a:solidFill>
                  <a:schemeClr val="accent2">
                    <a:lumMod val="75000"/>
                  </a:schemeClr>
                </a:solidFill>
                <a:latin typeface="Arial" panose="020B0604020202020204" pitchFamily="34" charset="0"/>
                <a:cs typeface="Arial" panose="020B0604020202020204" pitchFamily="34" charset="0"/>
              </a:rPr>
              <a:t>УЛААНБААТАР</a:t>
            </a:r>
            <a:r>
              <a:rPr lang="en-US" sz="1000" dirty="0">
                <a:solidFill>
                  <a:schemeClr val="tx2">
                    <a:lumMod val="75000"/>
                  </a:schemeClr>
                </a:solidFill>
                <a:latin typeface="Arial" panose="020B0604020202020204" pitchFamily="34" charset="0"/>
                <a:cs typeface="Arial" panose="020B0604020202020204" pitchFamily="34" charset="0"/>
              </a:rPr>
              <a:t> </a:t>
            </a:r>
            <a:r>
              <a:rPr lang="en-US" sz="1000" dirty="0">
                <a:solidFill>
                  <a:schemeClr val="accent2">
                    <a:lumMod val="75000"/>
                  </a:schemeClr>
                </a:solidFill>
                <a:latin typeface="Arial" panose="020B0604020202020204" pitchFamily="34" charset="0"/>
                <a:cs typeface="Arial" panose="020B0604020202020204" pitchFamily="34" charset="0"/>
              </a:rPr>
              <a:t>ХОТ</a:t>
            </a:r>
          </a:p>
        </p:txBody>
      </p:sp>
      <p:grpSp>
        <p:nvGrpSpPr>
          <p:cNvPr id="7" name="Group 6">
            <a:extLst>
              <a:ext uri="{FF2B5EF4-FFF2-40B4-BE49-F238E27FC236}">
                <a16:creationId xmlns:a16="http://schemas.microsoft.com/office/drawing/2014/main" id="{7D4B3F44-D124-4950-8EB7-72E3BE10A8C6}"/>
              </a:ext>
            </a:extLst>
          </p:cNvPr>
          <p:cNvGrpSpPr/>
          <p:nvPr/>
        </p:nvGrpSpPr>
        <p:grpSpPr>
          <a:xfrm>
            <a:off x="0" y="-9716"/>
            <a:ext cx="3200400" cy="274320"/>
            <a:chOff x="0" y="-4565"/>
            <a:chExt cx="4191000" cy="488867"/>
          </a:xfrm>
          <a:solidFill>
            <a:schemeClr val="accent1">
              <a:lumMod val="75000"/>
            </a:schemeClr>
          </a:solidFill>
        </p:grpSpPr>
        <p:sp>
          <p:nvSpPr>
            <p:cNvPr id="8" name="Round Single Corner Rectangle 67">
              <a:extLst>
                <a:ext uri="{FF2B5EF4-FFF2-40B4-BE49-F238E27FC236}">
                  <a16:creationId xmlns:a16="http://schemas.microsoft.com/office/drawing/2014/main" id="{819AD453-1F1C-433A-9E60-277FE6F52416}"/>
                </a:ext>
              </a:extLst>
            </p:cNvPr>
            <p:cNvSpPr/>
            <p:nvPr/>
          </p:nvSpPr>
          <p:spPr>
            <a:xfrm flipV="1">
              <a:off x="0" y="-4565"/>
              <a:ext cx="4191000" cy="488867"/>
            </a:xfrm>
            <a:prstGeom prst="round1Rect">
              <a:avLst>
                <a:gd name="adj" fmla="val 4109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11" name="Oval 10">
              <a:extLst>
                <a:ext uri="{FF2B5EF4-FFF2-40B4-BE49-F238E27FC236}">
                  <a16:creationId xmlns:a16="http://schemas.microsoft.com/office/drawing/2014/main" id="{10C77834-87B6-49BA-974F-D3A09E9BD899}"/>
                </a:ext>
              </a:extLst>
            </p:cNvPr>
            <p:cNvSpPr/>
            <p:nvPr/>
          </p:nvSpPr>
          <p:spPr>
            <a:xfrm>
              <a:off x="247582" y="70888"/>
              <a:ext cx="337962" cy="3379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12" name="TextBox 11">
              <a:extLst>
                <a:ext uri="{FF2B5EF4-FFF2-40B4-BE49-F238E27FC236}">
                  <a16:creationId xmlns:a16="http://schemas.microsoft.com/office/drawing/2014/main" id="{87A5A886-DC59-4541-B569-0FDB5FEA8DBA}"/>
                </a:ext>
              </a:extLst>
            </p:cNvPr>
            <p:cNvSpPr txBox="1"/>
            <p:nvPr/>
          </p:nvSpPr>
          <p:spPr>
            <a:xfrm>
              <a:off x="80544" y="92287"/>
              <a:ext cx="3677030" cy="219397"/>
            </a:xfrm>
            <a:prstGeom prst="rect">
              <a:avLst/>
            </a:prstGeom>
            <a:grpFill/>
          </p:spPr>
          <p:txBody>
            <a:bodyPr wrap="square" lIns="0" tIns="0" rIns="0" bIns="0" rtlCol="0" anchor="t">
              <a:spAutoFit/>
            </a:bodyPr>
            <a:lstStyle/>
            <a:p>
              <a:pPr algn="ctr">
                <a:defRPr/>
              </a:pPr>
              <a:r>
                <a:rPr lang="mn-MN" sz="800" b="1" dirty="0">
                  <a:solidFill>
                    <a:schemeClr val="bg1"/>
                  </a:solidFill>
                  <a:latin typeface="Arial" panose="020B0604020202020204" pitchFamily="34" charset="0"/>
                  <a:cs typeface="Arial" panose="020B0604020202020204" pitchFamily="34" charset="0"/>
                </a:rPr>
                <a:t>Ажлын хэсгийн танилцуулга</a:t>
              </a:r>
              <a:endParaRPr lang="en-US" sz="800" b="1"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4897020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8" name="Google Shape;78;p17"/>
          <p:cNvSpPr txBox="1"/>
          <p:nvPr/>
        </p:nvSpPr>
        <p:spPr>
          <a:xfrm>
            <a:off x="1031894" y="3072950"/>
            <a:ext cx="1737300" cy="365700"/>
          </a:xfrm>
          <a:prstGeom prst="rect">
            <a:avLst/>
          </a:prstGeom>
          <a:noFill/>
          <a:ln>
            <a:noFill/>
          </a:ln>
        </p:spPr>
        <p:txBody>
          <a:bodyPr spcFirstLastPara="1" wrap="square" lIns="137150" tIns="91425" rIns="91425" bIns="91425" anchor="ctr" anchorCtr="0">
            <a:noAutofit/>
          </a:bodyPr>
          <a:lstStyle/>
          <a:p>
            <a:pPr marL="0" lvl="0" indent="0" algn="ctr" rtl="0">
              <a:spcBef>
                <a:spcPts val="0"/>
              </a:spcBef>
              <a:spcAft>
                <a:spcPts val="0"/>
              </a:spcAft>
              <a:buNone/>
            </a:pPr>
            <a:r>
              <a:rPr lang="en" sz="1200">
                <a:solidFill>
                  <a:schemeClr val="lt1"/>
                </a:solidFill>
                <a:latin typeface="Roboto"/>
                <a:ea typeface="Roboto"/>
                <a:cs typeface="Roboto"/>
                <a:sym typeface="Roboto"/>
              </a:rPr>
              <a:t>It’s the closest one to the Sun of them</a:t>
            </a:r>
            <a:endParaRPr sz="1200">
              <a:solidFill>
                <a:schemeClr val="lt1"/>
              </a:solidFill>
              <a:latin typeface="Roboto"/>
              <a:ea typeface="Roboto"/>
              <a:cs typeface="Roboto"/>
              <a:sym typeface="Roboto"/>
            </a:endParaRPr>
          </a:p>
        </p:txBody>
      </p:sp>
      <p:sp>
        <p:nvSpPr>
          <p:cNvPr id="79" name="Google Shape;79;p17"/>
          <p:cNvSpPr txBox="1"/>
          <p:nvPr/>
        </p:nvSpPr>
        <p:spPr>
          <a:xfrm>
            <a:off x="1214744" y="2739575"/>
            <a:ext cx="1371600" cy="274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solidFill>
                  <a:schemeClr val="lt1"/>
                </a:solidFill>
                <a:latin typeface="Bebas Neue"/>
                <a:ea typeface="Bebas Neue"/>
                <a:cs typeface="Bebas Neue"/>
                <a:sym typeface="Bebas Neue"/>
              </a:rPr>
              <a:t>Mercury</a:t>
            </a:r>
            <a:endParaRPr sz="1700">
              <a:solidFill>
                <a:schemeClr val="lt1"/>
              </a:solidFill>
              <a:latin typeface="Bebas Neue"/>
              <a:ea typeface="Bebas Neue"/>
              <a:cs typeface="Bebas Neue"/>
              <a:sym typeface="Bebas Neue"/>
            </a:endParaRPr>
          </a:p>
        </p:txBody>
      </p:sp>
      <p:sp>
        <p:nvSpPr>
          <p:cNvPr id="83" name="Google Shape;83;p17"/>
          <p:cNvSpPr txBox="1"/>
          <p:nvPr/>
        </p:nvSpPr>
        <p:spPr>
          <a:xfrm>
            <a:off x="2812865" y="4123125"/>
            <a:ext cx="1737300" cy="365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1200" dirty="0">
                <a:solidFill>
                  <a:schemeClr val="lt1"/>
                </a:solidFill>
                <a:latin typeface="Roboto"/>
                <a:ea typeface="Roboto"/>
                <a:cs typeface="Roboto"/>
                <a:sym typeface="Roboto"/>
              </a:rPr>
              <a:t>Despite being red,</a:t>
            </a:r>
            <a:br>
              <a:rPr lang="en" sz="1200" dirty="0">
                <a:solidFill>
                  <a:schemeClr val="lt1"/>
                </a:solidFill>
                <a:latin typeface="Roboto"/>
                <a:ea typeface="Roboto"/>
                <a:cs typeface="Roboto"/>
                <a:sym typeface="Roboto"/>
              </a:rPr>
            </a:br>
            <a:r>
              <a:rPr lang="en" sz="1200" dirty="0">
                <a:solidFill>
                  <a:schemeClr val="lt1"/>
                </a:solidFill>
                <a:latin typeface="Roboto"/>
                <a:ea typeface="Roboto"/>
                <a:cs typeface="Roboto"/>
                <a:sym typeface="Roboto"/>
              </a:rPr>
              <a:t>Mars is a cold place</a:t>
            </a:r>
            <a:endParaRPr sz="1200" dirty="0">
              <a:solidFill>
                <a:schemeClr val="lt1"/>
              </a:solidFill>
              <a:latin typeface="Roboto"/>
              <a:ea typeface="Roboto"/>
              <a:cs typeface="Roboto"/>
              <a:sym typeface="Roboto"/>
            </a:endParaRPr>
          </a:p>
        </p:txBody>
      </p:sp>
      <p:sp>
        <p:nvSpPr>
          <p:cNvPr id="84" name="Google Shape;84;p17"/>
          <p:cNvSpPr txBox="1"/>
          <p:nvPr/>
        </p:nvSpPr>
        <p:spPr>
          <a:xfrm>
            <a:off x="2995715" y="3774325"/>
            <a:ext cx="1371600" cy="274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dirty="0">
                <a:solidFill>
                  <a:schemeClr val="lt1"/>
                </a:solidFill>
                <a:latin typeface="Bebas Neue"/>
                <a:ea typeface="Bebas Neue"/>
                <a:cs typeface="Bebas Neue"/>
                <a:sym typeface="Bebas Neue"/>
              </a:rPr>
              <a:t>Mars</a:t>
            </a:r>
            <a:endParaRPr sz="1700" dirty="0">
              <a:solidFill>
                <a:schemeClr val="lt1"/>
              </a:solidFill>
              <a:latin typeface="Bebas Neue"/>
              <a:ea typeface="Bebas Neue"/>
              <a:cs typeface="Bebas Neue"/>
              <a:sym typeface="Bebas Neue"/>
            </a:endParaRPr>
          </a:p>
        </p:txBody>
      </p:sp>
      <p:sp>
        <p:nvSpPr>
          <p:cNvPr id="88" name="Google Shape;88;p17"/>
          <p:cNvSpPr txBox="1"/>
          <p:nvPr/>
        </p:nvSpPr>
        <p:spPr>
          <a:xfrm>
            <a:off x="4593835" y="2739575"/>
            <a:ext cx="1737300" cy="365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lt1"/>
                </a:solidFill>
                <a:latin typeface="Roboto"/>
                <a:ea typeface="Roboto"/>
                <a:cs typeface="Roboto"/>
                <a:sym typeface="Roboto"/>
              </a:rPr>
              <a:t>It’s composed of hydrogen and helium</a:t>
            </a:r>
            <a:endParaRPr sz="1200">
              <a:solidFill>
                <a:schemeClr val="lt1"/>
              </a:solidFill>
              <a:latin typeface="Roboto"/>
              <a:ea typeface="Roboto"/>
              <a:cs typeface="Roboto"/>
              <a:sym typeface="Roboto"/>
            </a:endParaRPr>
          </a:p>
        </p:txBody>
      </p:sp>
      <p:sp>
        <p:nvSpPr>
          <p:cNvPr id="89" name="Google Shape;89;p17"/>
          <p:cNvSpPr txBox="1"/>
          <p:nvPr/>
        </p:nvSpPr>
        <p:spPr>
          <a:xfrm>
            <a:off x="4776685" y="2415450"/>
            <a:ext cx="1371600" cy="274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dirty="0">
                <a:solidFill>
                  <a:schemeClr val="lt1"/>
                </a:solidFill>
                <a:latin typeface="Bebas Neue"/>
                <a:ea typeface="Bebas Neue"/>
                <a:cs typeface="Bebas Neue"/>
                <a:sym typeface="Bebas Neue"/>
              </a:rPr>
              <a:t>SATURN</a:t>
            </a:r>
            <a:endParaRPr sz="1700" dirty="0">
              <a:solidFill>
                <a:schemeClr val="lt1"/>
              </a:solidFill>
              <a:latin typeface="Bebas Neue"/>
              <a:ea typeface="Bebas Neue"/>
              <a:cs typeface="Bebas Neue"/>
              <a:sym typeface="Bebas Neue"/>
            </a:endParaRPr>
          </a:p>
        </p:txBody>
      </p:sp>
      <p:sp>
        <p:nvSpPr>
          <p:cNvPr id="93" name="Google Shape;93;p17"/>
          <p:cNvSpPr txBox="1"/>
          <p:nvPr/>
        </p:nvSpPr>
        <p:spPr>
          <a:xfrm>
            <a:off x="6374806" y="3449937"/>
            <a:ext cx="1737300" cy="365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dirty="0">
                <a:solidFill>
                  <a:schemeClr val="lt1"/>
                </a:solidFill>
                <a:latin typeface="Roboto"/>
                <a:ea typeface="Roboto"/>
                <a:cs typeface="Roboto"/>
                <a:sym typeface="Roboto"/>
              </a:rPr>
              <a:t>Neptune is the farthest one from the Sun</a:t>
            </a:r>
            <a:r>
              <a:rPr lang="en" sz="1200" dirty="0">
                <a:solidFill>
                  <a:srgbClr val="434343"/>
                </a:solidFill>
                <a:latin typeface="Roboto"/>
                <a:ea typeface="Roboto"/>
                <a:cs typeface="Roboto"/>
                <a:sym typeface="Roboto"/>
              </a:rPr>
              <a:t> </a:t>
            </a:r>
            <a:endParaRPr sz="1200" dirty="0">
              <a:solidFill>
                <a:schemeClr val="lt1"/>
              </a:solidFill>
              <a:latin typeface="Roboto"/>
              <a:ea typeface="Roboto"/>
              <a:cs typeface="Roboto"/>
              <a:sym typeface="Roboto"/>
            </a:endParaRPr>
          </a:p>
        </p:txBody>
      </p:sp>
      <p:sp>
        <p:nvSpPr>
          <p:cNvPr id="94" name="Google Shape;94;p17"/>
          <p:cNvSpPr txBox="1"/>
          <p:nvPr/>
        </p:nvSpPr>
        <p:spPr>
          <a:xfrm>
            <a:off x="6557656" y="3101138"/>
            <a:ext cx="1371600" cy="274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solidFill>
                  <a:schemeClr val="lt1"/>
                </a:solidFill>
                <a:latin typeface="Bebas Neue"/>
                <a:ea typeface="Bebas Neue"/>
                <a:cs typeface="Bebas Neue"/>
                <a:sym typeface="Bebas Neue"/>
              </a:rPr>
              <a:t>neptune</a:t>
            </a:r>
            <a:endParaRPr sz="1700">
              <a:solidFill>
                <a:schemeClr val="lt1"/>
              </a:solidFill>
              <a:latin typeface="Bebas Neue"/>
              <a:ea typeface="Bebas Neue"/>
              <a:cs typeface="Bebas Neue"/>
              <a:sym typeface="Bebas Neue"/>
            </a:endParaRPr>
          </a:p>
        </p:txBody>
      </p:sp>
      <p:grpSp>
        <p:nvGrpSpPr>
          <p:cNvPr id="23" name="Group 22">
            <a:extLst>
              <a:ext uri="{FF2B5EF4-FFF2-40B4-BE49-F238E27FC236}">
                <a16:creationId xmlns:a16="http://schemas.microsoft.com/office/drawing/2014/main" id="{E3AB3DB1-9D7E-4E3C-8AFB-FD9BD284373D}"/>
              </a:ext>
            </a:extLst>
          </p:cNvPr>
          <p:cNvGrpSpPr/>
          <p:nvPr/>
        </p:nvGrpSpPr>
        <p:grpSpPr>
          <a:xfrm>
            <a:off x="0" y="-9716"/>
            <a:ext cx="3200400" cy="274320"/>
            <a:chOff x="0" y="-4565"/>
            <a:chExt cx="4191000" cy="488867"/>
          </a:xfrm>
          <a:solidFill>
            <a:schemeClr val="accent1">
              <a:lumMod val="75000"/>
            </a:schemeClr>
          </a:solidFill>
        </p:grpSpPr>
        <p:sp>
          <p:nvSpPr>
            <p:cNvPr id="24" name="Round Single Corner Rectangle 67">
              <a:extLst>
                <a:ext uri="{FF2B5EF4-FFF2-40B4-BE49-F238E27FC236}">
                  <a16:creationId xmlns:a16="http://schemas.microsoft.com/office/drawing/2014/main" id="{44F7CFB4-065D-4347-85CA-89769C74DB49}"/>
                </a:ext>
              </a:extLst>
            </p:cNvPr>
            <p:cNvSpPr/>
            <p:nvPr/>
          </p:nvSpPr>
          <p:spPr>
            <a:xfrm flipV="1">
              <a:off x="0" y="-4565"/>
              <a:ext cx="4191000" cy="488867"/>
            </a:xfrm>
            <a:prstGeom prst="round1Rect">
              <a:avLst>
                <a:gd name="adj" fmla="val 4109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27" name="Oval 26">
              <a:extLst>
                <a:ext uri="{FF2B5EF4-FFF2-40B4-BE49-F238E27FC236}">
                  <a16:creationId xmlns:a16="http://schemas.microsoft.com/office/drawing/2014/main" id="{68875FB2-AE82-4FE5-9E3B-CC071EE7A1E5}"/>
                </a:ext>
              </a:extLst>
            </p:cNvPr>
            <p:cNvSpPr/>
            <p:nvPr/>
          </p:nvSpPr>
          <p:spPr>
            <a:xfrm>
              <a:off x="247582" y="70888"/>
              <a:ext cx="337962" cy="3379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26" name="TextBox 11">
              <a:extLst>
                <a:ext uri="{FF2B5EF4-FFF2-40B4-BE49-F238E27FC236}">
                  <a16:creationId xmlns:a16="http://schemas.microsoft.com/office/drawing/2014/main" id="{0675A686-38DD-4D80-B34F-33BFA63AC1E6}"/>
                </a:ext>
              </a:extLst>
            </p:cNvPr>
            <p:cNvSpPr txBox="1"/>
            <p:nvPr/>
          </p:nvSpPr>
          <p:spPr>
            <a:xfrm>
              <a:off x="80544" y="92287"/>
              <a:ext cx="3677030" cy="219397"/>
            </a:xfrm>
            <a:prstGeom prst="rect">
              <a:avLst/>
            </a:prstGeom>
            <a:grpFill/>
          </p:spPr>
          <p:txBody>
            <a:bodyPr wrap="square" lIns="0" tIns="0" rIns="0" bIns="0" rtlCol="0" anchor="t">
              <a:spAutoFit/>
            </a:bodyPr>
            <a:lstStyle/>
            <a:p>
              <a:pPr algn="ctr">
                <a:defRPr/>
              </a:pPr>
              <a:r>
                <a:rPr lang="mn-MN" sz="800" b="1" dirty="0">
                  <a:solidFill>
                    <a:schemeClr val="bg1"/>
                  </a:solidFill>
                  <a:latin typeface="Arial" panose="020B0604020202020204" pitchFamily="34" charset="0"/>
                  <a:cs typeface="Arial" panose="020B0604020202020204" pitchFamily="34" charset="0"/>
                </a:rPr>
                <a:t>Ажлын хэсгийн танилцуулга</a:t>
              </a:r>
              <a:endParaRPr lang="en-US" sz="800" b="1" dirty="0">
                <a:solidFill>
                  <a:schemeClr val="bg1"/>
                </a:solidFill>
                <a:latin typeface="Arial" panose="020B0604020202020204" pitchFamily="34" charset="0"/>
                <a:cs typeface="Arial" panose="020B0604020202020204" pitchFamily="34" charset="0"/>
              </a:endParaRPr>
            </a:p>
          </p:txBody>
        </p:sp>
      </p:grpSp>
      <p:sp>
        <p:nvSpPr>
          <p:cNvPr id="33" name="Google Shape;392;p27">
            <a:extLst>
              <a:ext uri="{FF2B5EF4-FFF2-40B4-BE49-F238E27FC236}">
                <a16:creationId xmlns:a16="http://schemas.microsoft.com/office/drawing/2014/main" id="{77BE3659-7A8A-42B1-BE45-66AFF81B295B}"/>
              </a:ext>
            </a:extLst>
          </p:cNvPr>
          <p:cNvSpPr/>
          <p:nvPr/>
        </p:nvSpPr>
        <p:spPr>
          <a:xfrm>
            <a:off x="176210" y="1365016"/>
            <a:ext cx="2470500" cy="784500"/>
          </a:xfrm>
          <a:prstGeom prst="rightArrow">
            <a:avLst>
              <a:gd name="adj1" fmla="val 100000"/>
              <a:gd name="adj2" fmla="val 50041"/>
            </a:avLst>
          </a:prstGeom>
          <a:solidFill>
            <a:schemeClr val="accent5"/>
          </a:solidFill>
          <a:ln>
            <a:noFill/>
          </a:ln>
        </p:spPr>
        <p:txBody>
          <a:bodyPr spcFirstLastPara="1" wrap="square" lIns="91425" tIns="91425" rIns="91425" bIns="91425" anchor="ctr" anchorCtr="0">
            <a:noAutofit/>
          </a:bodyPr>
          <a:lstStyle/>
          <a:p>
            <a:pPr lvl="3" indent="112713"/>
            <a:r>
              <a:rPr lang="mn-MN" sz="1050" dirty="0">
                <a:latin typeface="Arial" panose="020B0604020202020204" pitchFamily="34" charset="0"/>
                <a:ea typeface="Calibri" panose="020F0502020204030204" pitchFamily="34" charset="0"/>
                <a:cs typeface="Mongolian Baiti" panose="03000500000000000000" pitchFamily="66" charset="0"/>
              </a:rPr>
              <a:t>1.1.</a:t>
            </a:r>
            <a:r>
              <a:rPr lang="mn-MN" sz="1050" dirty="0">
                <a:solidFill>
                  <a:srgbClr val="000000"/>
                </a:solidFill>
                <a:effectLst/>
                <a:latin typeface="Arial" panose="020B0604020202020204" pitchFamily="34" charset="0"/>
                <a:ea typeface="Calibri" panose="020F0502020204030204" pitchFamily="34" charset="0"/>
                <a:cs typeface="Mongolian Baiti" panose="03000500000000000000" pitchFamily="66" charset="0"/>
              </a:rPr>
              <a:t>Хууль </a:t>
            </a:r>
            <a:r>
              <a:rPr lang="mn-MN" sz="1050" dirty="0">
                <a:latin typeface="Arial" panose="020B0604020202020204" pitchFamily="34" charset="0"/>
                <a:ea typeface="Calibri" panose="020F0502020204030204" pitchFamily="34" charset="0"/>
                <a:cs typeface="Mongolian Baiti" panose="03000500000000000000" pitchFamily="66" charset="0"/>
              </a:rPr>
              <a:t>зүйн үндэслэл</a:t>
            </a:r>
            <a:endParaRPr lang="en-US" sz="1050" dirty="0">
              <a:effectLst/>
              <a:latin typeface="Mogul Arial"/>
              <a:ea typeface="Calibri" panose="020F0502020204030204" pitchFamily="34" charset="0"/>
              <a:cs typeface="Mongolian Baiti" panose="03000500000000000000" pitchFamily="66" charset="0"/>
            </a:endParaRPr>
          </a:p>
        </p:txBody>
      </p:sp>
      <p:sp>
        <p:nvSpPr>
          <p:cNvPr id="38" name="TextBox 37">
            <a:extLst>
              <a:ext uri="{FF2B5EF4-FFF2-40B4-BE49-F238E27FC236}">
                <a16:creationId xmlns:a16="http://schemas.microsoft.com/office/drawing/2014/main" id="{98DBAECA-059D-40E4-8CF3-810BBA8B5383}"/>
              </a:ext>
            </a:extLst>
          </p:cNvPr>
          <p:cNvSpPr txBox="1"/>
          <p:nvPr/>
        </p:nvSpPr>
        <p:spPr>
          <a:xfrm>
            <a:off x="2646710" y="783794"/>
            <a:ext cx="6071380" cy="2092881"/>
          </a:xfrm>
          <a:prstGeom prst="rect">
            <a:avLst/>
          </a:prstGeom>
          <a:noFill/>
        </p:spPr>
        <p:txBody>
          <a:bodyPr wrap="square">
            <a:spAutoFit/>
          </a:bodyPr>
          <a:lstStyle/>
          <a:p>
            <a:pPr marL="0" marR="0" algn="just">
              <a:spcBef>
                <a:spcPts val="0"/>
              </a:spcBef>
              <a:spcAft>
                <a:spcPts val="0"/>
              </a:spcAft>
            </a:pPr>
            <a:r>
              <a:rPr lang="mn-MN" sz="1000" dirty="0">
                <a:effectLst/>
                <a:latin typeface="Arial" panose="020B0604020202020204" pitchFamily="34" charset="0"/>
                <a:ea typeface="Calibri" panose="020F0502020204030204" pitchFamily="34" charset="0"/>
                <a:cs typeface="Mongolian Baiti" panose="03000500000000000000" pitchFamily="66" charset="0"/>
              </a:rPr>
              <a:t>   Нийслэлийн иргэдийн Төлөөлөгчдийн Хурал нь Монгол Улсын засаг захиргаа, нутаг дэвсгэрийн нэгж, түүний удирдлагын тухай хуулийн </a:t>
            </a:r>
            <a:r>
              <a:rPr lang="mn-MN" sz="1000" dirty="0">
                <a:effectLst/>
                <a:latin typeface="Arial" panose="020B0604020202020204" pitchFamily="34" charset="0"/>
                <a:ea typeface="Times New Roman" panose="02020603050405020304" pitchFamily="18" charset="0"/>
                <a:cs typeface="Mongolian Baiti" panose="03000500000000000000" pitchFamily="66" charset="0"/>
              </a:rPr>
              <a:t>35 дугаар зүйлийн 35.1.11-д  заасны дагуу орон нутгийн өмчийн зүйлсийн өмчлөгчийн эрхийг хэрэгжүүлэх, мөн зүйлийн 35.1.12 дахь заалтын дагуу орон нутгийн өмчит хуулийн этгээд байгуулах, өөрчлөх, татан буулгах шийдвэр гаргах, дүрмийг батлах, хувьцаа эзэмшигчийн эрхийг хэрэгжүүлэх бүрэн эрхтэй.</a:t>
            </a:r>
          </a:p>
          <a:p>
            <a:pPr marL="0" marR="0" algn="just">
              <a:spcBef>
                <a:spcPts val="0"/>
              </a:spcBef>
              <a:spcAft>
                <a:spcPts val="0"/>
              </a:spcAft>
            </a:pPr>
            <a:r>
              <a:rPr lang="mn-MN" sz="1000" dirty="0">
                <a:latin typeface="Arial" panose="020B0604020202020204" pitchFamily="34" charset="0"/>
                <a:ea typeface="Times New Roman" panose="02020603050405020304" pitchFamily="18" charset="0"/>
                <a:cs typeface="Mongolian Baiti" panose="03000500000000000000" pitchFamily="66" charset="0"/>
              </a:rPr>
              <a:t>    </a:t>
            </a:r>
            <a:r>
              <a:rPr lang="mn-MN" sz="1000" dirty="0">
                <a:effectLst/>
                <a:latin typeface="Arial" panose="020B0604020202020204" pitchFamily="34" charset="0"/>
                <a:ea typeface="Times New Roman" panose="02020603050405020304" pitchFamily="18" charset="0"/>
                <a:cs typeface="Mongolian Baiti" panose="03000500000000000000" pitchFamily="66" charset="0"/>
              </a:rPr>
              <a:t>Төрийн болон орон нутгийн өмчийн тухай хуулийн 77 дугаар зүйлийн 1 дэх хэсэгт заасны дагуу Нийслэлийн иргэдийн Төлөөлөгчдийн Хурал нь нийслэлийн өмчийн зүйлсийг хүн амаа төлөөлөн өмчлөгч нь байна.</a:t>
            </a:r>
          </a:p>
          <a:p>
            <a:pPr marL="0" marR="0" algn="just">
              <a:spcBef>
                <a:spcPts val="0"/>
              </a:spcBef>
              <a:spcAft>
                <a:spcPts val="0"/>
              </a:spcAft>
            </a:pPr>
            <a:r>
              <a:rPr lang="mn-MN" sz="1000" dirty="0">
                <a:latin typeface="Arial" panose="020B0604020202020204" pitchFamily="34" charset="0"/>
                <a:ea typeface="Times New Roman" panose="02020603050405020304" pitchFamily="18" charset="0"/>
                <a:cs typeface="Mongolian Baiti" panose="03000500000000000000" pitchFamily="66" charset="0"/>
              </a:rPr>
              <a:t>    </a:t>
            </a:r>
            <a:r>
              <a:rPr lang="mn-MN" sz="1000" dirty="0">
                <a:effectLst/>
                <a:latin typeface="Arial" panose="020B0604020202020204" pitchFamily="34" charset="0"/>
                <a:ea typeface="Times New Roman" panose="02020603050405020304" pitchFamily="18" charset="0"/>
                <a:cs typeface="Mongolian Baiti" panose="03000500000000000000" pitchFamily="66" charset="0"/>
              </a:rPr>
              <a:t>Хөдөлмөрийн тухай хуулийн 49, 65 дугаар зүйлд заасны дагуу хөдөлмөрийн гэрээнд цалин хөлсний хэмжээг тусгах шаардлагатай.</a:t>
            </a:r>
          </a:p>
          <a:p>
            <a:pPr marL="0" marR="0" algn="just">
              <a:spcBef>
                <a:spcPts val="0"/>
              </a:spcBef>
              <a:spcAft>
                <a:spcPts val="0"/>
              </a:spcAft>
            </a:pPr>
            <a:r>
              <a:rPr lang="mn-MN" sz="1000" dirty="0">
                <a:latin typeface="Arial" panose="020B0604020202020204" pitchFamily="34" charset="0"/>
                <a:ea typeface="Times New Roman" panose="02020603050405020304" pitchFamily="18" charset="0"/>
                <a:cs typeface="Mongolian Baiti" panose="03000500000000000000" pitchFamily="66" charset="0"/>
              </a:rPr>
              <a:t>    </a:t>
            </a:r>
            <a:r>
              <a:rPr lang="mn-MN" sz="1000" dirty="0">
                <a:effectLst/>
                <a:latin typeface="Arial" panose="020B0604020202020204" pitchFamily="34" charset="0"/>
                <a:ea typeface="Times New Roman" panose="02020603050405020304" pitchFamily="18" charset="0"/>
              </a:rPr>
              <a:t>Төрийн өмчийн бодлого, зохицуулалтын газрын 2022 оны 184 дүгээр тогтоолоор төрийн өмчит хуулийн этгээдийн гүйцэтгэх захирлын албан тушаалын сарын хөдөлмөрийн хөлс тогтоох аргачлалыг баталсан байна.</a:t>
            </a:r>
            <a:endParaRPr lang="en-US" sz="1000" dirty="0"/>
          </a:p>
        </p:txBody>
      </p:sp>
      <p:sp>
        <p:nvSpPr>
          <p:cNvPr id="39" name="Google Shape;389;p27">
            <a:extLst>
              <a:ext uri="{FF2B5EF4-FFF2-40B4-BE49-F238E27FC236}">
                <a16:creationId xmlns:a16="http://schemas.microsoft.com/office/drawing/2014/main" id="{58735D0A-BF95-43B8-8D25-EECD7D9C5B85}"/>
              </a:ext>
            </a:extLst>
          </p:cNvPr>
          <p:cNvSpPr/>
          <p:nvPr/>
        </p:nvSpPr>
        <p:spPr>
          <a:xfrm>
            <a:off x="176210" y="3283018"/>
            <a:ext cx="2470500" cy="775404"/>
          </a:xfrm>
          <a:prstGeom prst="rightArrow">
            <a:avLst>
              <a:gd name="adj1" fmla="val 100000"/>
              <a:gd name="adj2" fmla="val 50041"/>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mn-MN" sz="1100" dirty="0">
                <a:solidFill>
                  <a:srgbClr val="000000"/>
                </a:solidFill>
                <a:effectLst/>
                <a:latin typeface="Arial" panose="020B0604020202020204" pitchFamily="34" charset="0"/>
                <a:ea typeface="Calibri" panose="020F0502020204030204" pitchFamily="34" charset="0"/>
              </a:rPr>
              <a:t>1.2.</a:t>
            </a:r>
            <a:r>
              <a:rPr lang="mn-MN" sz="1000" dirty="0">
                <a:solidFill>
                  <a:srgbClr val="000000"/>
                </a:solidFill>
                <a:effectLst/>
                <a:latin typeface="Arial" panose="020B0604020202020204" pitchFamily="34" charset="0"/>
                <a:ea typeface="Calibri" panose="020F0502020204030204" pitchFamily="34" charset="0"/>
              </a:rPr>
              <a:t>Практик</a:t>
            </a:r>
            <a:r>
              <a:rPr lang="mn-MN" sz="1100" dirty="0">
                <a:solidFill>
                  <a:srgbClr val="000000"/>
                </a:solidFill>
                <a:effectLst/>
                <a:latin typeface="Arial" panose="020B0604020202020204" pitchFamily="34" charset="0"/>
                <a:ea typeface="Calibri" panose="020F0502020204030204" pitchFamily="34" charset="0"/>
              </a:rPr>
              <a:t> шаардлага</a:t>
            </a:r>
            <a:endParaRPr lang="en-US" sz="1100" dirty="0"/>
          </a:p>
        </p:txBody>
      </p:sp>
      <p:cxnSp>
        <p:nvCxnSpPr>
          <p:cNvPr id="40" name="Straight Connector 39">
            <a:extLst>
              <a:ext uri="{FF2B5EF4-FFF2-40B4-BE49-F238E27FC236}">
                <a16:creationId xmlns:a16="http://schemas.microsoft.com/office/drawing/2014/main" id="{764D888B-6191-45E9-AD1B-1728899FE5A6}"/>
              </a:ext>
            </a:extLst>
          </p:cNvPr>
          <p:cNvCxnSpPr>
            <a:cxnSpLocks/>
          </p:cNvCxnSpPr>
          <p:nvPr/>
        </p:nvCxnSpPr>
        <p:spPr>
          <a:xfrm>
            <a:off x="-21835" y="556350"/>
            <a:ext cx="9144000" cy="0"/>
          </a:xfrm>
          <a:prstGeom prst="line">
            <a:avLst/>
          </a:prstGeom>
          <a:ln w="3810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977C69E9-F4A0-4CAD-B0C5-514AF731C490}"/>
              </a:ext>
            </a:extLst>
          </p:cNvPr>
          <p:cNvSpPr txBox="1"/>
          <p:nvPr/>
        </p:nvSpPr>
        <p:spPr>
          <a:xfrm>
            <a:off x="1979298" y="242341"/>
            <a:ext cx="5594773" cy="307777"/>
          </a:xfrm>
          <a:prstGeom prst="rect">
            <a:avLst/>
          </a:prstGeom>
          <a:noFill/>
        </p:spPr>
        <p:txBody>
          <a:bodyPr wrap="square">
            <a:spAutoFit/>
          </a:bodyPr>
          <a:lstStyle/>
          <a:p>
            <a:pPr marL="0" lvl="0" indent="0" algn="r" rtl="0">
              <a:spcBef>
                <a:spcPts val="0"/>
              </a:spcBef>
              <a:spcAft>
                <a:spcPts val="0"/>
              </a:spcAft>
              <a:buNone/>
            </a:pPr>
            <a:r>
              <a:rPr lang="mn-MN" sz="1400" dirty="0">
                <a:effectLst/>
                <a:latin typeface="Arial" panose="020B0604020202020204" pitchFamily="34" charset="0"/>
                <a:ea typeface="Calibri" panose="020F0502020204030204" pitchFamily="34" charset="0"/>
              </a:rPr>
              <a:t>Тогтоолын төсөл боловсруулах үндэслэл, шаардлага</a:t>
            </a:r>
            <a:endParaRPr lang="mn-MN" sz="1400" dirty="0"/>
          </a:p>
        </p:txBody>
      </p:sp>
      <p:sp>
        <p:nvSpPr>
          <p:cNvPr id="45" name="TextBox 44">
            <a:extLst>
              <a:ext uri="{FF2B5EF4-FFF2-40B4-BE49-F238E27FC236}">
                <a16:creationId xmlns:a16="http://schemas.microsoft.com/office/drawing/2014/main" id="{79F564E7-8C08-43A7-9587-ADDA800E1EDB}"/>
              </a:ext>
            </a:extLst>
          </p:cNvPr>
          <p:cNvSpPr txBox="1"/>
          <p:nvPr/>
        </p:nvSpPr>
        <p:spPr>
          <a:xfrm>
            <a:off x="2586344" y="3127206"/>
            <a:ext cx="6071379" cy="1061829"/>
          </a:xfrm>
          <a:prstGeom prst="rect">
            <a:avLst/>
          </a:prstGeom>
          <a:noFill/>
        </p:spPr>
        <p:txBody>
          <a:bodyPr wrap="square">
            <a:spAutoFit/>
          </a:bodyPr>
          <a:lstStyle/>
          <a:p>
            <a:pPr algn="just"/>
            <a:r>
              <a:rPr lang="mn-MN" sz="1050" dirty="0">
                <a:effectLst/>
                <a:latin typeface="Arial" panose="020B0604020202020204" pitchFamily="34" charset="0"/>
                <a:ea typeface="Arial" panose="020B0604020202020204" pitchFamily="34" charset="0"/>
              </a:rPr>
              <a:t>    Нийслэлийн Удирдах ажилтнуудын 2025 оны 03 дугаар сарын 06-ны өдрийн шуурхай зөвлөгөөнөөр өгсөн үүрэг даалгаврын хүрээнд Нийслэлийн Засаг даргын 2025 оны А/308 дугаар захирамжаар байгуулагдсан ажлын хэсгийн санал дүгнэлтээр “Нийслэлийн өмчит болон </a:t>
            </a:r>
            <a:r>
              <a:rPr lang="mn-MN" sz="1050" dirty="0">
                <a:effectLst/>
                <a:latin typeface="Arial" panose="020B0604020202020204" pitchFamily="34" charset="0"/>
                <a:ea typeface="Calibri" panose="020F0502020204030204" pitchFamily="34" charset="0"/>
              </a:rPr>
              <a:t>өмчийн оролцоотой компанийн гүйцэтгэх захирлын сарын үндсэн цалингийн дээд хязгаарыг тогтоох тухай” </a:t>
            </a:r>
            <a:r>
              <a:rPr lang="mn-MN" sz="1050" dirty="0">
                <a:effectLst/>
                <a:latin typeface="Arial" panose="020B0604020202020204" pitchFamily="34" charset="0"/>
                <a:ea typeface="Times New Roman" panose="02020603050405020304" pitchFamily="18" charset="0"/>
              </a:rPr>
              <a:t>Нийслэлийн иргэдийн Төлөөлөгчдийн Х</a:t>
            </a:r>
            <a:r>
              <a:rPr lang="mn-MN" sz="1050" dirty="0">
                <a:effectLst/>
                <a:latin typeface="Arial" panose="020B0604020202020204" pitchFamily="34" charset="0"/>
                <a:ea typeface="Arial" panose="020B0604020202020204" pitchFamily="34" charset="0"/>
              </a:rPr>
              <a:t>урлаар хэлэлцүүлэн шийдвэрлүүлэхээр тогтоолын төслийг боловсруулан танилцуулж байна.</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8" name="Google Shape;78;p17"/>
          <p:cNvSpPr txBox="1"/>
          <p:nvPr/>
        </p:nvSpPr>
        <p:spPr>
          <a:xfrm>
            <a:off x="1031894" y="3072950"/>
            <a:ext cx="1737300" cy="365700"/>
          </a:xfrm>
          <a:prstGeom prst="rect">
            <a:avLst/>
          </a:prstGeom>
          <a:noFill/>
          <a:ln>
            <a:noFill/>
          </a:ln>
        </p:spPr>
        <p:txBody>
          <a:bodyPr spcFirstLastPara="1" wrap="square" lIns="137150" tIns="91425" rIns="91425" bIns="91425" anchor="ctr" anchorCtr="0">
            <a:noAutofit/>
          </a:bodyPr>
          <a:lstStyle/>
          <a:p>
            <a:pPr marL="0" lvl="0" indent="0" algn="ctr" rtl="0">
              <a:spcBef>
                <a:spcPts val="0"/>
              </a:spcBef>
              <a:spcAft>
                <a:spcPts val="0"/>
              </a:spcAft>
              <a:buNone/>
            </a:pPr>
            <a:r>
              <a:rPr lang="en" sz="1200">
                <a:solidFill>
                  <a:schemeClr val="lt1"/>
                </a:solidFill>
                <a:latin typeface="Roboto"/>
                <a:ea typeface="Roboto"/>
                <a:cs typeface="Roboto"/>
                <a:sym typeface="Roboto"/>
              </a:rPr>
              <a:t>It’s the closest one to the Sun of them</a:t>
            </a:r>
            <a:endParaRPr sz="1200">
              <a:solidFill>
                <a:schemeClr val="lt1"/>
              </a:solidFill>
              <a:latin typeface="Roboto"/>
              <a:ea typeface="Roboto"/>
              <a:cs typeface="Roboto"/>
              <a:sym typeface="Roboto"/>
            </a:endParaRPr>
          </a:p>
        </p:txBody>
      </p:sp>
      <p:sp>
        <p:nvSpPr>
          <p:cNvPr id="79" name="Google Shape;79;p17"/>
          <p:cNvSpPr txBox="1"/>
          <p:nvPr/>
        </p:nvSpPr>
        <p:spPr>
          <a:xfrm>
            <a:off x="1214744" y="2739575"/>
            <a:ext cx="1371600" cy="274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dirty="0">
                <a:solidFill>
                  <a:schemeClr val="lt1"/>
                </a:solidFill>
                <a:latin typeface="Bebas Neue"/>
                <a:ea typeface="Bebas Neue"/>
                <a:cs typeface="Bebas Neue"/>
                <a:sym typeface="Bebas Neue"/>
              </a:rPr>
              <a:t>Mercury</a:t>
            </a:r>
            <a:endParaRPr sz="1700" dirty="0">
              <a:solidFill>
                <a:schemeClr val="lt1"/>
              </a:solidFill>
              <a:latin typeface="Bebas Neue"/>
              <a:ea typeface="Bebas Neue"/>
              <a:cs typeface="Bebas Neue"/>
              <a:sym typeface="Bebas Neue"/>
            </a:endParaRPr>
          </a:p>
        </p:txBody>
      </p:sp>
      <p:sp>
        <p:nvSpPr>
          <p:cNvPr id="83" name="Google Shape;83;p17"/>
          <p:cNvSpPr txBox="1"/>
          <p:nvPr/>
        </p:nvSpPr>
        <p:spPr>
          <a:xfrm>
            <a:off x="2812865" y="4123125"/>
            <a:ext cx="1737300" cy="365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1200" dirty="0">
                <a:solidFill>
                  <a:schemeClr val="lt1"/>
                </a:solidFill>
                <a:latin typeface="Roboto"/>
                <a:ea typeface="Roboto"/>
                <a:cs typeface="Roboto"/>
                <a:sym typeface="Roboto"/>
              </a:rPr>
              <a:t>Despite being red,</a:t>
            </a:r>
            <a:br>
              <a:rPr lang="en" sz="1200" dirty="0">
                <a:solidFill>
                  <a:schemeClr val="lt1"/>
                </a:solidFill>
                <a:latin typeface="Roboto"/>
                <a:ea typeface="Roboto"/>
                <a:cs typeface="Roboto"/>
                <a:sym typeface="Roboto"/>
              </a:rPr>
            </a:br>
            <a:r>
              <a:rPr lang="en" sz="1200" dirty="0">
                <a:solidFill>
                  <a:schemeClr val="lt1"/>
                </a:solidFill>
                <a:latin typeface="Roboto"/>
                <a:ea typeface="Roboto"/>
                <a:cs typeface="Roboto"/>
                <a:sym typeface="Roboto"/>
              </a:rPr>
              <a:t>Mars is a cold place</a:t>
            </a:r>
            <a:endParaRPr sz="1200" dirty="0">
              <a:solidFill>
                <a:schemeClr val="lt1"/>
              </a:solidFill>
              <a:latin typeface="Roboto"/>
              <a:ea typeface="Roboto"/>
              <a:cs typeface="Roboto"/>
              <a:sym typeface="Roboto"/>
            </a:endParaRPr>
          </a:p>
        </p:txBody>
      </p:sp>
      <p:sp>
        <p:nvSpPr>
          <p:cNvPr id="84" name="Google Shape;84;p17"/>
          <p:cNvSpPr txBox="1"/>
          <p:nvPr/>
        </p:nvSpPr>
        <p:spPr>
          <a:xfrm>
            <a:off x="2995715" y="3774325"/>
            <a:ext cx="1371600" cy="274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solidFill>
                  <a:schemeClr val="lt1"/>
                </a:solidFill>
                <a:latin typeface="Bebas Neue"/>
                <a:ea typeface="Bebas Neue"/>
                <a:cs typeface="Bebas Neue"/>
                <a:sym typeface="Bebas Neue"/>
              </a:rPr>
              <a:t>Mars</a:t>
            </a:r>
            <a:endParaRPr sz="1700">
              <a:solidFill>
                <a:schemeClr val="lt1"/>
              </a:solidFill>
              <a:latin typeface="Bebas Neue"/>
              <a:ea typeface="Bebas Neue"/>
              <a:cs typeface="Bebas Neue"/>
              <a:sym typeface="Bebas Neue"/>
            </a:endParaRPr>
          </a:p>
        </p:txBody>
      </p:sp>
      <p:sp>
        <p:nvSpPr>
          <p:cNvPr id="88" name="Google Shape;88;p17"/>
          <p:cNvSpPr txBox="1"/>
          <p:nvPr/>
        </p:nvSpPr>
        <p:spPr>
          <a:xfrm>
            <a:off x="4593835" y="2739575"/>
            <a:ext cx="1737300" cy="365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lt1"/>
                </a:solidFill>
                <a:latin typeface="Roboto"/>
                <a:ea typeface="Roboto"/>
                <a:cs typeface="Roboto"/>
                <a:sym typeface="Roboto"/>
              </a:rPr>
              <a:t>It’s composed of hydrogen and helium</a:t>
            </a:r>
            <a:endParaRPr sz="1200">
              <a:solidFill>
                <a:schemeClr val="lt1"/>
              </a:solidFill>
              <a:latin typeface="Roboto"/>
              <a:ea typeface="Roboto"/>
              <a:cs typeface="Roboto"/>
              <a:sym typeface="Roboto"/>
            </a:endParaRPr>
          </a:p>
        </p:txBody>
      </p:sp>
      <p:sp>
        <p:nvSpPr>
          <p:cNvPr id="90" name="Google Shape;90;p17"/>
          <p:cNvSpPr txBox="1"/>
          <p:nvPr/>
        </p:nvSpPr>
        <p:spPr>
          <a:xfrm>
            <a:off x="733792" y="1761011"/>
            <a:ext cx="959700" cy="465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mn-MN" sz="4000" dirty="0">
                <a:solidFill>
                  <a:schemeClr val="accent4"/>
                </a:solidFill>
                <a:latin typeface="Bebas Neue"/>
                <a:ea typeface="Bebas Neue"/>
                <a:cs typeface="Bebas Neue"/>
                <a:sym typeface="Bebas Neue"/>
              </a:rPr>
              <a:t>9</a:t>
            </a:r>
            <a:r>
              <a:rPr lang="en" sz="4000" dirty="0">
                <a:solidFill>
                  <a:schemeClr val="accent4"/>
                </a:solidFill>
                <a:latin typeface="Bebas Neue"/>
                <a:ea typeface="Bebas Neue"/>
                <a:cs typeface="Bebas Neue"/>
                <a:sym typeface="Bebas Neue"/>
              </a:rPr>
              <a:t>4%</a:t>
            </a:r>
            <a:endParaRPr sz="4000" dirty="0">
              <a:solidFill>
                <a:schemeClr val="accent4"/>
              </a:solidFill>
              <a:latin typeface="Bebas Neue"/>
              <a:ea typeface="Bebas Neue"/>
              <a:cs typeface="Bebas Neue"/>
              <a:sym typeface="Bebas Neue"/>
            </a:endParaRPr>
          </a:p>
        </p:txBody>
      </p:sp>
      <p:sp>
        <p:nvSpPr>
          <p:cNvPr id="93" name="Google Shape;93;p17"/>
          <p:cNvSpPr txBox="1"/>
          <p:nvPr/>
        </p:nvSpPr>
        <p:spPr>
          <a:xfrm>
            <a:off x="318103" y="793514"/>
            <a:ext cx="4012249" cy="645509"/>
          </a:xfrm>
          <a:prstGeom prst="rect">
            <a:avLst/>
          </a:prstGeom>
          <a:noFill/>
          <a:ln>
            <a:noFill/>
          </a:ln>
        </p:spPr>
        <p:txBody>
          <a:bodyPr spcFirstLastPara="1" wrap="square" lIns="91425" tIns="91425" rIns="91425" bIns="91425" anchor="ctr" anchorCtr="0">
            <a:noAutofit/>
          </a:bodyPr>
          <a:lstStyle/>
          <a:p>
            <a:pPr marL="0" lvl="0" indent="0" algn="just" rtl="0">
              <a:spcBef>
                <a:spcPts val="0"/>
              </a:spcBef>
              <a:spcAft>
                <a:spcPts val="0"/>
              </a:spcAft>
              <a:buNone/>
            </a:pPr>
            <a:r>
              <a:rPr lang="mn-MN" sz="1000" dirty="0">
                <a:solidFill>
                  <a:schemeClr val="tx1"/>
                </a:solidFill>
                <a:latin typeface="+mn-lt"/>
                <a:ea typeface="Roboto"/>
                <a:cs typeface="Roboto"/>
                <a:sym typeface="Roboto"/>
              </a:rPr>
              <a:t>     Нийслэлийн өмчийн оролцоотой нийт 14 компанийн гүйцэтгэх захирлын сарын үндсэн цалин нь: </a:t>
            </a:r>
          </a:p>
          <a:p>
            <a:pPr marL="0" lvl="0" indent="0" algn="just" rtl="0">
              <a:spcBef>
                <a:spcPts val="0"/>
              </a:spcBef>
              <a:spcAft>
                <a:spcPts val="0"/>
              </a:spcAft>
              <a:buNone/>
            </a:pPr>
            <a:r>
              <a:rPr lang="mn-MN" sz="1000" dirty="0">
                <a:solidFill>
                  <a:schemeClr val="tx1"/>
                </a:solidFill>
                <a:latin typeface="+mn-lt"/>
                <a:ea typeface="Roboto"/>
                <a:cs typeface="Roboto"/>
                <a:sym typeface="Roboto"/>
              </a:rPr>
              <a:t>     Хөдөлмөрийн хөлсний доод хэмжээг тав нэмэгдүүлсэн дүн буюу 3,960,000 төгрөгөөс их цалинтай 8 компани, бага цалинтай 2 компани, 3 компани шинээр байгуулагдсан, 1 компани мэдээлэл ирүүлээгүй. </a:t>
            </a:r>
            <a:endParaRPr sz="1000" dirty="0">
              <a:solidFill>
                <a:schemeClr val="tx1"/>
              </a:solidFill>
              <a:latin typeface="+mn-lt"/>
              <a:ea typeface="Roboto"/>
              <a:cs typeface="Roboto"/>
              <a:sym typeface="Roboto"/>
            </a:endParaRPr>
          </a:p>
        </p:txBody>
      </p:sp>
      <p:sp>
        <p:nvSpPr>
          <p:cNvPr id="94" name="Google Shape;94;p17"/>
          <p:cNvSpPr txBox="1"/>
          <p:nvPr/>
        </p:nvSpPr>
        <p:spPr>
          <a:xfrm>
            <a:off x="6557656" y="3101138"/>
            <a:ext cx="1371600" cy="274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solidFill>
                  <a:schemeClr val="lt1"/>
                </a:solidFill>
                <a:latin typeface="Bebas Neue"/>
                <a:ea typeface="Bebas Neue"/>
                <a:cs typeface="Bebas Neue"/>
                <a:sym typeface="Bebas Neue"/>
              </a:rPr>
              <a:t>neptune</a:t>
            </a:r>
            <a:endParaRPr sz="1700">
              <a:solidFill>
                <a:schemeClr val="lt1"/>
              </a:solidFill>
              <a:latin typeface="Bebas Neue"/>
              <a:ea typeface="Bebas Neue"/>
              <a:cs typeface="Bebas Neue"/>
              <a:sym typeface="Bebas Neue"/>
            </a:endParaRPr>
          </a:p>
        </p:txBody>
      </p:sp>
      <p:sp>
        <p:nvSpPr>
          <p:cNvPr id="95" name="Google Shape;95;p17"/>
          <p:cNvSpPr txBox="1"/>
          <p:nvPr/>
        </p:nvSpPr>
        <p:spPr>
          <a:xfrm>
            <a:off x="2344939" y="2696388"/>
            <a:ext cx="959700" cy="465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mn-MN" sz="4000" dirty="0">
                <a:solidFill>
                  <a:schemeClr val="accent1"/>
                </a:solidFill>
                <a:latin typeface="Bebas Neue"/>
                <a:ea typeface="Bebas Neue"/>
                <a:cs typeface="Bebas Neue"/>
                <a:sym typeface="Bebas Neue"/>
              </a:rPr>
              <a:t>6</a:t>
            </a:r>
            <a:r>
              <a:rPr lang="en" sz="4000" dirty="0">
                <a:solidFill>
                  <a:schemeClr val="accent1"/>
                </a:solidFill>
                <a:latin typeface="Bebas Neue"/>
                <a:ea typeface="Bebas Neue"/>
                <a:cs typeface="Bebas Neue"/>
                <a:sym typeface="Bebas Neue"/>
              </a:rPr>
              <a:t>%</a:t>
            </a:r>
            <a:endParaRPr sz="4000" dirty="0">
              <a:solidFill>
                <a:schemeClr val="accent1"/>
              </a:solidFill>
              <a:latin typeface="Bebas Neue"/>
              <a:ea typeface="Bebas Neue"/>
              <a:cs typeface="Bebas Neue"/>
              <a:sym typeface="Bebas Neue"/>
            </a:endParaRPr>
          </a:p>
        </p:txBody>
      </p:sp>
      <p:cxnSp>
        <p:nvCxnSpPr>
          <p:cNvPr id="30" name="Straight Connector 29">
            <a:extLst>
              <a:ext uri="{FF2B5EF4-FFF2-40B4-BE49-F238E27FC236}">
                <a16:creationId xmlns:a16="http://schemas.microsoft.com/office/drawing/2014/main" id="{771B8235-13D2-4612-9550-38E527129234}"/>
              </a:ext>
            </a:extLst>
          </p:cNvPr>
          <p:cNvCxnSpPr>
            <a:cxnSpLocks/>
          </p:cNvCxnSpPr>
          <p:nvPr/>
        </p:nvCxnSpPr>
        <p:spPr>
          <a:xfrm>
            <a:off x="-21835" y="556350"/>
            <a:ext cx="9144000" cy="0"/>
          </a:xfrm>
          <a:prstGeom prst="line">
            <a:avLst/>
          </a:prstGeom>
          <a:ln w="3810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E89A9424-951C-4BA3-93D4-B065821BE7B6}"/>
              </a:ext>
            </a:extLst>
          </p:cNvPr>
          <p:cNvSpPr txBox="1"/>
          <p:nvPr/>
        </p:nvSpPr>
        <p:spPr>
          <a:xfrm>
            <a:off x="1900543" y="198648"/>
            <a:ext cx="6903629" cy="307777"/>
          </a:xfrm>
          <a:prstGeom prst="rect">
            <a:avLst/>
          </a:prstGeom>
          <a:noFill/>
        </p:spPr>
        <p:txBody>
          <a:bodyPr wrap="square">
            <a:spAutoFit/>
          </a:bodyPr>
          <a:lstStyle/>
          <a:p>
            <a:pPr marL="0" lvl="0" indent="0" algn="r" rtl="0">
              <a:spcBef>
                <a:spcPts val="0"/>
              </a:spcBef>
              <a:spcAft>
                <a:spcPts val="0"/>
              </a:spcAft>
              <a:buNone/>
            </a:pPr>
            <a:r>
              <a:rPr lang="mn-MN" sz="1400" dirty="0">
                <a:effectLst/>
                <a:latin typeface="Arial" panose="020B0604020202020204" pitchFamily="34" charset="0"/>
                <a:ea typeface="Calibri" panose="020F0502020204030204" pitchFamily="34" charset="0"/>
              </a:rPr>
              <a:t>Гүйцэтгэх захирал болон үйлдвэрийн захирал сарын үндсэн цалинг харьцуулвал</a:t>
            </a:r>
            <a:endParaRPr lang="mn-MN" sz="1400" dirty="0"/>
          </a:p>
        </p:txBody>
      </p:sp>
      <p:sp>
        <p:nvSpPr>
          <p:cNvPr id="39" name="Google Shape;103;p18">
            <a:extLst>
              <a:ext uri="{FF2B5EF4-FFF2-40B4-BE49-F238E27FC236}">
                <a16:creationId xmlns:a16="http://schemas.microsoft.com/office/drawing/2014/main" id="{A2EE4752-8AE3-47FA-B4C0-8DB229090C96}"/>
              </a:ext>
            </a:extLst>
          </p:cNvPr>
          <p:cNvSpPr/>
          <p:nvPr/>
        </p:nvSpPr>
        <p:spPr>
          <a:xfrm>
            <a:off x="574739" y="2231550"/>
            <a:ext cx="1185600" cy="2355600"/>
          </a:xfrm>
          <a:prstGeom prst="can">
            <a:avLst>
              <a:gd name="adj" fmla="val 25000"/>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kumimoji="0" lang="mn-MN" sz="1000" b="0" i="0" u="none" strike="noStrike" kern="0" cap="none" spc="0" normalizeH="0" baseline="0" noProof="0" dirty="0">
                <a:ln>
                  <a:noFill/>
                </a:ln>
                <a:solidFill>
                  <a:srgbClr val="000000"/>
                </a:solidFill>
                <a:effectLst/>
                <a:uLnTx/>
                <a:uFillTx/>
                <a:latin typeface="Arial"/>
                <a:ea typeface="Roboto"/>
                <a:cs typeface="Roboto"/>
                <a:sym typeface="Roboto"/>
              </a:rPr>
              <a:t>3,960,000 төгрөгөөс их</a:t>
            </a:r>
            <a:endParaRPr dirty="0"/>
          </a:p>
        </p:txBody>
      </p:sp>
      <p:sp>
        <p:nvSpPr>
          <p:cNvPr id="40" name="Google Shape;93;p17">
            <a:extLst>
              <a:ext uri="{FF2B5EF4-FFF2-40B4-BE49-F238E27FC236}">
                <a16:creationId xmlns:a16="http://schemas.microsoft.com/office/drawing/2014/main" id="{D1BE917E-8DCE-4D91-BA45-FC37FDAFF0EA}"/>
              </a:ext>
            </a:extLst>
          </p:cNvPr>
          <p:cNvSpPr txBox="1"/>
          <p:nvPr/>
        </p:nvSpPr>
        <p:spPr>
          <a:xfrm>
            <a:off x="4629648" y="1290210"/>
            <a:ext cx="4012249" cy="365700"/>
          </a:xfrm>
          <a:prstGeom prst="rect">
            <a:avLst/>
          </a:prstGeom>
          <a:noFill/>
          <a:ln>
            <a:noFill/>
          </a:ln>
        </p:spPr>
        <p:txBody>
          <a:bodyPr spcFirstLastPara="1" wrap="square" lIns="91425" tIns="91425" rIns="91425" bIns="91425" anchor="ctr" anchorCtr="0">
            <a:noAutofit/>
          </a:bodyPr>
          <a:lstStyle/>
          <a:p>
            <a:pPr algn="just"/>
            <a:r>
              <a:rPr lang="mn-MN" sz="1000" dirty="0">
                <a:solidFill>
                  <a:schemeClr val="tx1"/>
                </a:solidFill>
                <a:latin typeface="+mn-lt"/>
                <a:ea typeface="Roboto"/>
                <a:cs typeface="Roboto"/>
                <a:sym typeface="Roboto"/>
              </a:rPr>
              <a:t>    </a:t>
            </a:r>
            <a:r>
              <a:rPr lang="mn-MN" sz="1000" dirty="0">
                <a:effectLst/>
                <a:latin typeface="Arial" panose="020B0604020202020204" pitchFamily="34" charset="0"/>
                <a:ea typeface="Calibri" panose="020F0502020204030204" pitchFamily="34" charset="0"/>
              </a:rPr>
              <a:t>Орон нутгийн  өмчит аж ахуйн тооцоот үйлдвэрийн нийт 24 газар байдаг бөгөөд </a:t>
            </a:r>
            <a:r>
              <a:rPr lang="mn-MN" sz="1000" dirty="0">
                <a:effectLst/>
                <a:latin typeface="Arial" panose="020B0604020202020204" pitchFamily="34" charset="0"/>
                <a:ea typeface="Times New Roman" panose="02020603050405020304" pitchFamily="18" charset="0"/>
              </a:rPr>
              <a:t>Төрийн өмчийн бодлого, зохицуулалтын газрын 2022 оны 184 дүгээр тогтоолыг үндэслэн</a:t>
            </a:r>
            <a:r>
              <a:rPr lang="mn-MN" sz="1000" dirty="0">
                <a:effectLst/>
                <a:latin typeface="Arial" panose="020B0604020202020204" pitchFamily="34" charset="0"/>
                <a:ea typeface="Calibri" panose="020F0502020204030204" pitchFamily="34" charset="0"/>
              </a:rPr>
              <a:t> захирлуудын сарын үндсэн цалинг тооцдог.  </a:t>
            </a:r>
            <a:endParaRPr lang="en-US" sz="1000" dirty="0"/>
          </a:p>
          <a:p>
            <a:pPr marL="0" lvl="0" indent="0" algn="just" rtl="0">
              <a:spcBef>
                <a:spcPts val="0"/>
              </a:spcBef>
              <a:spcAft>
                <a:spcPts val="0"/>
              </a:spcAft>
              <a:buNone/>
            </a:pPr>
            <a:r>
              <a:rPr lang="mn-MN" sz="1000" dirty="0">
                <a:solidFill>
                  <a:schemeClr val="tx1"/>
                </a:solidFill>
                <a:latin typeface="+mn-lt"/>
                <a:ea typeface="Roboto"/>
                <a:cs typeface="Roboto"/>
                <a:sym typeface="Roboto"/>
              </a:rPr>
              <a:t>     Хөдөлмөрийн хөлсний доод хэмжээг тав нэмэгдүүлсэн дүн буюу 3,960,000 төгрөгөөс их цалинтай 1 үйлдвэрийн газар, бага цалинтай 18 үйлдвэрийн газар, 4 үйлдвэрийн газар шинээр байгуулагдсан. </a:t>
            </a:r>
          </a:p>
          <a:p>
            <a:pPr marL="0" lvl="0" indent="0" algn="ctr" rtl="0">
              <a:spcBef>
                <a:spcPts val="0"/>
              </a:spcBef>
              <a:spcAft>
                <a:spcPts val="0"/>
              </a:spcAft>
              <a:buNone/>
            </a:pPr>
            <a:r>
              <a:rPr lang="en" sz="1000" dirty="0">
                <a:solidFill>
                  <a:schemeClr val="lt1"/>
                </a:solidFill>
                <a:latin typeface="Roboto"/>
                <a:ea typeface="Roboto"/>
                <a:cs typeface="Roboto"/>
                <a:sym typeface="Roboto"/>
              </a:rPr>
              <a:t>one from the Sun</a:t>
            </a:r>
            <a:r>
              <a:rPr lang="en" sz="1000" dirty="0">
                <a:solidFill>
                  <a:srgbClr val="434343"/>
                </a:solidFill>
                <a:latin typeface="Roboto"/>
                <a:ea typeface="Roboto"/>
                <a:cs typeface="Roboto"/>
                <a:sym typeface="Roboto"/>
              </a:rPr>
              <a:t> </a:t>
            </a:r>
            <a:endParaRPr sz="1000" dirty="0">
              <a:solidFill>
                <a:schemeClr val="lt1"/>
              </a:solidFill>
              <a:latin typeface="Roboto"/>
              <a:ea typeface="Roboto"/>
              <a:cs typeface="Roboto"/>
              <a:sym typeface="Roboto"/>
            </a:endParaRPr>
          </a:p>
        </p:txBody>
      </p:sp>
      <p:grpSp>
        <p:nvGrpSpPr>
          <p:cNvPr id="41" name="Google Shape;119;p18">
            <a:extLst>
              <a:ext uri="{FF2B5EF4-FFF2-40B4-BE49-F238E27FC236}">
                <a16:creationId xmlns:a16="http://schemas.microsoft.com/office/drawing/2014/main" id="{BB4B20B7-D65F-4745-9768-DCBCFC5B547D}"/>
              </a:ext>
            </a:extLst>
          </p:cNvPr>
          <p:cNvGrpSpPr/>
          <p:nvPr/>
        </p:nvGrpSpPr>
        <p:grpSpPr>
          <a:xfrm>
            <a:off x="2144615" y="3409350"/>
            <a:ext cx="1702200" cy="1531959"/>
            <a:chOff x="6526150" y="2222475"/>
            <a:chExt cx="1702200" cy="1531959"/>
          </a:xfrm>
        </p:grpSpPr>
        <p:sp>
          <p:nvSpPr>
            <p:cNvPr id="42" name="Google Shape;120;p18">
              <a:extLst>
                <a:ext uri="{FF2B5EF4-FFF2-40B4-BE49-F238E27FC236}">
                  <a16:creationId xmlns:a16="http://schemas.microsoft.com/office/drawing/2014/main" id="{BDBF4D1A-1FB2-4DAC-800C-2AC1128F67D6}"/>
                </a:ext>
              </a:extLst>
            </p:cNvPr>
            <p:cNvSpPr/>
            <p:nvPr/>
          </p:nvSpPr>
          <p:spPr>
            <a:xfrm rot="-782640">
              <a:off x="6763688" y="2935515"/>
              <a:ext cx="1407354" cy="668727"/>
            </a:xfrm>
            <a:custGeom>
              <a:avLst/>
              <a:gdLst/>
              <a:ahLst/>
              <a:cxnLst/>
              <a:rect l="l" t="t" r="r" b="b"/>
              <a:pathLst>
                <a:path w="56294" h="26749" extrusionOk="0">
                  <a:moveTo>
                    <a:pt x="1" y="10518"/>
                  </a:moveTo>
                  <a:lnTo>
                    <a:pt x="24560" y="26749"/>
                  </a:lnTo>
                  <a:lnTo>
                    <a:pt x="56294" y="11612"/>
                  </a:lnTo>
                  <a:lnTo>
                    <a:pt x="39150" y="1"/>
                  </a:lnTo>
                  <a:close/>
                </a:path>
              </a:pathLst>
            </a:custGeom>
            <a:gradFill>
              <a:gsLst>
                <a:gs pos="0">
                  <a:srgbClr val="9A9A9A">
                    <a:alpha val="35294"/>
                  </a:srgbClr>
                </a:gs>
                <a:gs pos="100000">
                  <a:srgbClr val="FFFFFF">
                    <a:alpha val="0"/>
                  </a:srgbClr>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21;p18">
              <a:extLst>
                <a:ext uri="{FF2B5EF4-FFF2-40B4-BE49-F238E27FC236}">
                  <a16:creationId xmlns:a16="http://schemas.microsoft.com/office/drawing/2014/main" id="{1DBFA1DE-2227-4869-A0E7-213C0268AAA1}"/>
                </a:ext>
              </a:extLst>
            </p:cNvPr>
            <p:cNvSpPr/>
            <p:nvPr/>
          </p:nvSpPr>
          <p:spPr>
            <a:xfrm>
              <a:off x="6526150" y="2222475"/>
              <a:ext cx="1185600" cy="1160400"/>
            </a:xfrm>
            <a:prstGeom prst="can">
              <a:avLst>
                <a:gd name="adj" fmla="val 25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6" name="TextBox 45">
            <a:extLst>
              <a:ext uri="{FF2B5EF4-FFF2-40B4-BE49-F238E27FC236}">
                <a16:creationId xmlns:a16="http://schemas.microsoft.com/office/drawing/2014/main" id="{308BCB3A-BB7F-4A77-9C88-667667562D6A}"/>
              </a:ext>
            </a:extLst>
          </p:cNvPr>
          <p:cNvSpPr txBox="1"/>
          <p:nvPr/>
        </p:nvSpPr>
        <p:spPr>
          <a:xfrm>
            <a:off x="2078871" y="3842145"/>
            <a:ext cx="1317088" cy="400110"/>
          </a:xfrm>
          <a:prstGeom prst="rect">
            <a:avLst/>
          </a:prstGeom>
          <a:noFill/>
        </p:spPr>
        <p:txBody>
          <a:bodyPr wrap="square">
            <a:spAutoFit/>
          </a:bodyPr>
          <a:lstStyle/>
          <a:p>
            <a:pPr algn="ctr"/>
            <a:r>
              <a:rPr kumimoji="0" lang="mn-MN" sz="1000" b="0" i="0" u="none" strike="noStrike" kern="0" cap="none" spc="0" normalizeH="0" baseline="0" noProof="0" dirty="0">
                <a:ln>
                  <a:noFill/>
                </a:ln>
                <a:solidFill>
                  <a:srgbClr val="000000"/>
                </a:solidFill>
                <a:effectLst/>
                <a:uLnTx/>
                <a:uFillTx/>
                <a:latin typeface="Arial"/>
                <a:ea typeface="Roboto"/>
                <a:cs typeface="Roboto"/>
                <a:sym typeface="Roboto"/>
              </a:rPr>
              <a:t>3,960,000 төгрөгөөс бага </a:t>
            </a:r>
            <a:endParaRPr lang="en-US" dirty="0"/>
          </a:p>
        </p:txBody>
      </p:sp>
      <p:sp>
        <p:nvSpPr>
          <p:cNvPr id="50" name="Google Shape;103;p18">
            <a:extLst>
              <a:ext uri="{FF2B5EF4-FFF2-40B4-BE49-F238E27FC236}">
                <a16:creationId xmlns:a16="http://schemas.microsoft.com/office/drawing/2014/main" id="{5609B3DC-0977-43E3-8687-40C9BBF61382}"/>
              </a:ext>
            </a:extLst>
          </p:cNvPr>
          <p:cNvSpPr/>
          <p:nvPr/>
        </p:nvSpPr>
        <p:spPr>
          <a:xfrm>
            <a:off x="7136380" y="2389769"/>
            <a:ext cx="1185600" cy="2355600"/>
          </a:xfrm>
          <a:prstGeom prst="can">
            <a:avLst>
              <a:gd name="adj" fmla="val 25000"/>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kumimoji="0" lang="mn-MN" sz="1000" b="0" i="0" u="none" strike="noStrike" kern="0" cap="none" spc="0" normalizeH="0" baseline="0" noProof="0" dirty="0">
                <a:ln>
                  <a:noFill/>
                </a:ln>
                <a:solidFill>
                  <a:srgbClr val="000000"/>
                </a:solidFill>
                <a:effectLst/>
                <a:uLnTx/>
                <a:uFillTx/>
                <a:latin typeface="Arial"/>
                <a:ea typeface="Roboto"/>
                <a:cs typeface="Roboto"/>
                <a:sym typeface="Roboto"/>
              </a:rPr>
              <a:t>3,960,000 төгрөгөөс бага</a:t>
            </a:r>
            <a:endParaRPr dirty="0"/>
          </a:p>
        </p:txBody>
      </p:sp>
      <p:sp>
        <p:nvSpPr>
          <p:cNvPr id="51" name="Google Shape;90;p17">
            <a:extLst>
              <a:ext uri="{FF2B5EF4-FFF2-40B4-BE49-F238E27FC236}">
                <a16:creationId xmlns:a16="http://schemas.microsoft.com/office/drawing/2014/main" id="{241F5B44-53D0-4489-B520-25C09F1F7088}"/>
              </a:ext>
            </a:extLst>
          </p:cNvPr>
          <p:cNvSpPr txBox="1"/>
          <p:nvPr/>
        </p:nvSpPr>
        <p:spPr>
          <a:xfrm>
            <a:off x="7163099" y="1993661"/>
            <a:ext cx="959700" cy="465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mn-MN" sz="4000" dirty="0">
                <a:solidFill>
                  <a:schemeClr val="accent4"/>
                </a:solidFill>
                <a:latin typeface="Bebas Neue"/>
                <a:ea typeface="Bebas Neue"/>
                <a:cs typeface="Bebas Neue"/>
                <a:sym typeface="Bebas Neue"/>
              </a:rPr>
              <a:t>92</a:t>
            </a:r>
            <a:r>
              <a:rPr lang="en" sz="4000" dirty="0">
                <a:solidFill>
                  <a:schemeClr val="accent4"/>
                </a:solidFill>
                <a:latin typeface="Bebas Neue"/>
                <a:ea typeface="Bebas Neue"/>
                <a:cs typeface="Bebas Neue"/>
                <a:sym typeface="Bebas Neue"/>
              </a:rPr>
              <a:t>%</a:t>
            </a:r>
            <a:endParaRPr sz="4000" dirty="0">
              <a:solidFill>
                <a:schemeClr val="accent4"/>
              </a:solidFill>
              <a:latin typeface="Bebas Neue"/>
              <a:ea typeface="Bebas Neue"/>
              <a:cs typeface="Bebas Neue"/>
              <a:sym typeface="Bebas Neue"/>
            </a:endParaRPr>
          </a:p>
        </p:txBody>
      </p:sp>
      <p:grpSp>
        <p:nvGrpSpPr>
          <p:cNvPr id="52" name="Google Shape;119;p18">
            <a:extLst>
              <a:ext uri="{FF2B5EF4-FFF2-40B4-BE49-F238E27FC236}">
                <a16:creationId xmlns:a16="http://schemas.microsoft.com/office/drawing/2014/main" id="{BB51FBB0-54C3-4279-8596-F20D2A88458E}"/>
              </a:ext>
            </a:extLst>
          </p:cNvPr>
          <p:cNvGrpSpPr/>
          <p:nvPr/>
        </p:nvGrpSpPr>
        <p:grpSpPr>
          <a:xfrm>
            <a:off x="5017040" y="3425189"/>
            <a:ext cx="1702200" cy="1531959"/>
            <a:chOff x="6526150" y="2222475"/>
            <a:chExt cx="1702200" cy="1531959"/>
          </a:xfrm>
        </p:grpSpPr>
        <p:sp>
          <p:nvSpPr>
            <p:cNvPr id="53" name="Google Shape;120;p18">
              <a:extLst>
                <a:ext uri="{FF2B5EF4-FFF2-40B4-BE49-F238E27FC236}">
                  <a16:creationId xmlns:a16="http://schemas.microsoft.com/office/drawing/2014/main" id="{4CE8705D-C9F8-4B41-A54B-9D09D1DB6EEF}"/>
                </a:ext>
              </a:extLst>
            </p:cNvPr>
            <p:cNvSpPr/>
            <p:nvPr/>
          </p:nvSpPr>
          <p:spPr>
            <a:xfrm rot="-782640">
              <a:off x="6763688" y="2935515"/>
              <a:ext cx="1407354" cy="668727"/>
            </a:xfrm>
            <a:custGeom>
              <a:avLst/>
              <a:gdLst/>
              <a:ahLst/>
              <a:cxnLst/>
              <a:rect l="l" t="t" r="r" b="b"/>
              <a:pathLst>
                <a:path w="56294" h="26749" extrusionOk="0">
                  <a:moveTo>
                    <a:pt x="1" y="10518"/>
                  </a:moveTo>
                  <a:lnTo>
                    <a:pt x="24560" y="26749"/>
                  </a:lnTo>
                  <a:lnTo>
                    <a:pt x="56294" y="11612"/>
                  </a:lnTo>
                  <a:lnTo>
                    <a:pt x="39150" y="1"/>
                  </a:lnTo>
                  <a:close/>
                </a:path>
              </a:pathLst>
            </a:custGeom>
            <a:gradFill>
              <a:gsLst>
                <a:gs pos="0">
                  <a:srgbClr val="9A9A9A">
                    <a:alpha val="35294"/>
                  </a:srgbClr>
                </a:gs>
                <a:gs pos="100000">
                  <a:srgbClr val="FFFFFF">
                    <a:alpha val="0"/>
                  </a:srgbClr>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21;p18">
              <a:extLst>
                <a:ext uri="{FF2B5EF4-FFF2-40B4-BE49-F238E27FC236}">
                  <a16:creationId xmlns:a16="http://schemas.microsoft.com/office/drawing/2014/main" id="{836B51D7-B79A-4C91-BE00-6D4F348F7BEC}"/>
                </a:ext>
              </a:extLst>
            </p:cNvPr>
            <p:cNvSpPr/>
            <p:nvPr/>
          </p:nvSpPr>
          <p:spPr>
            <a:xfrm>
              <a:off x="6526150" y="2222475"/>
              <a:ext cx="1185600" cy="1160400"/>
            </a:xfrm>
            <a:prstGeom prst="can">
              <a:avLst>
                <a:gd name="adj" fmla="val 25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5" name="TextBox 54">
            <a:extLst>
              <a:ext uri="{FF2B5EF4-FFF2-40B4-BE49-F238E27FC236}">
                <a16:creationId xmlns:a16="http://schemas.microsoft.com/office/drawing/2014/main" id="{6C638F5D-C521-4E9D-AF95-0A201C7C67FA}"/>
              </a:ext>
            </a:extLst>
          </p:cNvPr>
          <p:cNvSpPr txBox="1"/>
          <p:nvPr/>
        </p:nvSpPr>
        <p:spPr>
          <a:xfrm>
            <a:off x="4933536" y="3972198"/>
            <a:ext cx="1317088" cy="400110"/>
          </a:xfrm>
          <a:prstGeom prst="rect">
            <a:avLst/>
          </a:prstGeom>
          <a:noFill/>
        </p:spPr>
        <p:txBody>
          <a:bodyPr wrap="square">
            <a:spAutoFit/>
          </a:bodyPr>
          <a:lstStyle/>
          <a:p>
            <a:pPr algn="ctr"/>
            <a:r>
              <a:rPr kumimoji="0" lang="mn-MN" sz="1000" b="0" i="0" u="none" strike="noStrike" kern="0" cap="none" spc="0" normalizeH="0" baseline="0" noProof="0" dirty="0">
                <a:ln>
                  <a:noFill/>
                </a:ln>
                <a:solidFill>
                  <a:srgbClr val="000000"/>
                </a:solidFill>
                <a:effectLst/>
                <a:uLnTx/>
                <a:uFillTx/>
                <a:latin typeface="Arial"/>
                <a:ea typeface="Roboto"/>
                <a:cs typeface="Roboto"/>
                <a:sym typeface="Roboto"/>
              </a:rPr>
              <a:t>3,960,000 төгрөгөөс их </a:t>
            </a:r>
            <a:endParaRPr lang="en-US" dirty="0"/>
          </a:p>
        </p:txBody>
      </p:sp>
      <p:sp>
        <p:nvSpPr>
          <p:cNvPr id="56" name="Google Shape;95;p17">
            <a:extLst>
              <a:ext uri="{FF2B5EF4-FFF2-40B4-BE49-F238E27FC236}">
                <a16:creationId xmlns:a16="http://schemas.microsoft.com/office/drawing/2014/main" id="{28EB308D-EBCF-481C-B118-46D9AA015869}"/>
              </a:ext>
            </a:extLst>
          </p:cNvPr>
          <p:cNvSpPr txBox="1"/>
          <p:nvPr/>
        </p:nvSpPr>
        <p:spPr>
          <a:xfrm>
            <a:off x="5155078" y="2876728"/>
            <a:ext cx="959700" cy="465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mn-MN" sz="4000" dirty="0">
                <a:solidFill>
                  <a:schemeClr val="accent1"/>
                </a:solidFill>
                <a:latin typeface="Bebas Neue"/>
                <a:ea typeface="Bebas Neue"/>
                <a:cs typeface="Bebas Neue"/>
                <a:sym typeface="Bebas Neue"/>
              </a:rPr>
              <a:t>8</a:t>
            </a:r>
            <a:r>
              <a:rPr lang="en" sz="4000" dirty="0">
                <a:solidFill>
                  <a:schemeClr val="accent1"/>
                </a:solidFill>
                <a:latin typeface="Bebas Neue"/>
                <a:ea typeface="Bebas Neue"/>
                <a:cs typeface="Bebas Neue"/>
                <a:sym typeface="Bebas Neue"/>
              </a:rPr>
              <a:t>%</a:t>
            </a:r>
            <a:endParaRPr sz="4000" dirty="0">
              <a:solidFill>
                <a:schemeClr val="accent1"/>
              </a:solidFill>
              <a:latin typeface="Bebas Neue"/>
              <a:ea typeface="Bebas Neue"/>
              <a:cs typeface="Bebas Neue"/>
              <a:sym typeface="Bebas Neue"/>
            </a:endParaRPr>
          </a:p>
        </p:txBody>
      </p:sp>
      <p:grpSp>
        <p:nvGrpSpPr>
          <p:cNvPr id="32" name="Group 31">
            <a:extLst>
              <a:ext uri="{FF2B5EF4-FFF2-40B4-BE49-F238E27FC236}">
                <a16:creationId xmlns:a16="http://schemas.microsoft.com/office/drawing/2014/main" id="{2B2FF142-D6C7-48C4-9498-87F7E4AF1864}"/>
              </a:ext>
            </a:extLst>
          </p:cNvPr>
          <p:cNvGrpSpPr/>
          <p:nvPr/>
        </p:nvGrpSpPr>
        <p:grpSpPr>
          <a:xfrm>
            <a:off x="0" y="-3538"/>
            <a:ext cx="3200400" cy="274320"/>
            <a:chOff x="0" y="-4565"/>
            <a:chExt cx="4191000" cy="488867"/>
          </a:xfrm>
          <a:solidFill>
            <a:schemeClr val="accent1">
              <a:lumMod val="75000"/>
            </a:schemeClr>
          </a:solidFill>
        </p:grpSpPr>
        <p:sp>
          <p:nvSpPr>
            <p:cNvPr id="33" name="Round Single Corner Rectangle 67">
              <a:extLst>
                <a:ext uri="{FF2B5EF4-FFF2-40B4-BE49-F238E27FC236}">
                  <a16:creationId xmlns:a16="http://schemas.microsoft.com/office/drawing/2014/main" id="{8DC2D086-CDFF-470A-B241-7E4BFF2A7E4C}"/>
                </a:ext>
              </a:extLst>
            </p:cNvPr>
            <p:cNvSpPr/>
            <p:nvPr/>
          </p:nvSpPr>
          <p:spPr>
            <a:xfrm flipV="1">
              <a:off x="0" y="-4565"/>
              <a:ext cx="4191000" cy="488867"/>
            </a:xfrm>
            <a:prstGeom prst="round1Rect">
              <a:avLst>
                <a:gd name="adj" fmla="val 4109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34" name="Oval 33">
              <a:extLst>
                <a:ext uri="{FF2B5EF4-FFF2-40B4-BE49-F238E27FC236}">
                  <a16:creationId xmlns:a16="http://schemas.microsoft.com/office/drawing/2014/main" id="{75CF006F-567C-40FF-9D78-7F0CD50929C2}"/>
                </a:ext>
              </a:extLst>
            </p:cNvPr>
            <p:cNvSpPr/>
            <p:nvPr/>
          </p:nvSpPr>
          <p:spPr>
            <a:xfrm>
              <a:off x="247582" y="70888"/>
              <a:ext cx="337962" cy="3379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35" name="TextBox 11">
              <a:extLst>
                <a:ext uri="{FF2B5EF4-FFF2-40B4-BE49-F238E27FC236}">
                  <a16:creationId xmlns:a16="http://schemas.microsoft.com/office/drawing/2014/main" id="{525CBFB0-B83D-4674-AE98-63EB1982A30C}"/>
                </a:ext>
              </a:extLst>
            </p:cNvPr>
            <p:cNvSpPr txBox="1"/>
            <p:nvPr/>
          </p:nvSpPr>
          <p:spPr>
            <a:xfrm>
              <a:off x="80544" y="92287"/>
              <a:ext cx="3677030" cy="219397"/>
            </a:xfrm>
            <a:prstGeom prst="rect">
              <a:avLst/>
            </a:prstGeom>
            <a:grpFill/>
          </p:spPr>
          <p:txBody>
            <a:bodyPr wrap="square" lIns="0" tIns="0" rIns="0" bIns="0" rtlCol="0" anchor="t">
              <a:spAutoFit/>
            </a:bodyPr>
            <a:lstStyle/>
            <a:p>
              <a:pPr algn="ctr">
                <a:defRPr/>
              </a:pPr>
              <a:r>
                <a:rPr lang="mn-MN" sz="800" b="1" dirty="0">
                  <a:solidFill>
                    <a:schemeClr val="bg1"/>
                  </a:solidFill>
                  <a:latin typeface="Arial" panose="020B0604020202020204" pitchFamily="34" charset="0"/>
                  <a:cs typeface="Arial" panose="020B0604020202020204" pitchFamily="34" charset="0"/>
                </a:rPr>
                <a:t>Ажлын хэсгийн танилцуулга</a:t>
              </a:r>
              <a:endParaRPr lang="en-US" sz="800" b="1"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36690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8" name="Google Shape;78;p17"/>
          <p:cNvSpPr txBox="1"/>
          <p:nvPr/>
        </p:nvSpPr>
        <p:spPr>
          <a:xfrm>
            <a:off x="1031894" y="3072950"/>
            <a:ext cx="1737300" cy="365700"/>
          </a:xfrm>
          <a:prstGeom prst="rect">
            <a:avLst/>
          </a:prstGeom>
          <a:noFill/>
          <a:ln>
            <a:noFill/>
          </a:ln>
        </p:spPr>
        <p:txBody>
          <a:bodyPr spcFirstLastPara="1" wrap="square" lIns="137150" tIns="91425" rIns="91425" bIns="91425" anchor="ctr" anchorCtr="0">
            <a:noAutofit/>
          </a:bodyPr>
          <a:lstStyle/>
          <a:p>
            <a:pPr marL="0" lvl="0" indent="0" algn="ctr" rtl="0">
              <a:spcBef>
                <a:spcPts val="0"/>
              </a:spcBef>
              <a:spcAft>
                <a:spcPts val="0"/>
              </a:spcAft>
              <a:buNone/>
            </a:pPr>
            <a:r>
              <a:rPr lang="en" sz="1200">
                <a:solidFill>
                  <a:schemeClr val="lt1"/>
                </a:solidFill>
                <a:latin typeface="Roboto"/>
                <a:ea typeface="Roboto"/>
                <a:cs typeface="Roboto"/>
                <a:sym typeface="Roboto"/>
              </a:rPr>
              <a:t>It’s the closest one to the Sun of them</a:t>
            </a:r>
            <a:endParaRPr sz="1200">
              <a:solidFill>
                <a:schemeClr val="lt1"/>
              </a:solidFill>
              <a:latin typeface="Roboto"/>
              <a:ea typeface="Roboto"/>
              <a:cs typeface="Roboto"/>
              <a:sym typeface="Roboto"/>
            </a:endParaRPr>
          </a:p>
        </p:txBody>
      </p:sp>
      <p:sp>
        <p:nvSpPr>
          <p:cNvPr id="79" name="Google Shape;79;p17"/>
          <p:cNvSpPr txBox="1"/>
          <p:nvPr/>
        </p:nvSpPr>
        <p:spPr>
          <a:xfrm>
            <a:off x="1214744" y="2739575"/>
            <a:ext cx="1371600" cy="274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solidFill>
                  <a:schemeClr val="lt1"/>
                </a:solidFill>
                <a:latin typeface="Bebas Neue"/>
                <a:ea typeface="Bebas Neue"/>
                <a:cs typeface="Bebas Neue"/>
                <a:sym typeface="Bebas Neue"/>
              </a:rPr>
              <a:t>Mercury</a:t>
            </a:r>
            <a:endParaRPr sz="1700">
              <a:solidFill>
                <a:schemeClr val="lt1"/>
              </a:solidFill>
              <a:latin typeface="Bebas Neue"/>
              <a:ea typeface="Bebas Neue"/>
              <a:cs typeface="Bebas Neue"/>
              <a:sym typeface="Bebas Neue"/>
            </a:endParaRPr>
          </a:p>
        </p:txBody>
      </p:sp>
      <p:sp>
        <p:nvSpPr>
          <p:cNvPr id="83" name="Google Shape;83;p17"/>
          <p:cNvSpPr txBox="1"/>
          <p:nvPr/>
        </p:nvSpPr>
        <p:spPr>
          <a:xfrm>
            <a:off x="2812865" y="4123125"/>
            <a:ext cx="1737300" cy="365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1200" dirty="0">
                <a:solidFill>
                  <a:schemeClr val="lt1"/>
                </a:solidFill>
                <a:latin typeface="Roboto"/>
                <a:ea typeface="Roboto"/>
                <a:cs typeface="Roboto"/>
                <a:sym typeface="Roboto"/>
              </a:rPr>
              <a:t>Despite being red,</a:t>
            </a:r>
            <a:br>
              <a:rPr lang="en" sz="1200" dirty="0">
                <a:solidFill>
                  <a:schemeClr val="lt1"/>
                </a:solidFill>
                <a:latin typeface="Roboto"/>
                <a:ea typeface="Roboto"/>
                <a:cs typeface="Roboto"/>
                <a:sym typeface="Roboto"/>
              </a:rPr>
            </a:br>
            <a:r>
              <a:rPr lang="en" sz="1200" dirty="0">
                <a:solidFill>
                  <a:schemeClr val="lt1"/>
                </a:solidFill>
                <a:latin typeface="Roboto"/>
                <a:ea typeface="Roboto"/>
                <a:cs typeface="Roboto"/>
                <a:sym typeface="Roboto"/>
              </a:rPr>
              <a:t>Mars is a cold place</a:t>
            </a:r>
            <a:endParaRPr sz="1200" dirty="0">
              <a:solidFill>
                <a:schemeClr val="lt1"/>
              </a:solidFill>
              <a:latin typeface="Roboto"/>
              <a:ea typeface="Roboto"/>
              <a:cs typeface="Roboto"/>
              <a:sym typeface="Roboto"/>
            </a:endParaRPr>
          </a:p>
        </p:txBody>
      </p:sp>
      <p:sp>
        <p:nvSpPr>
          <p:cNvPr id="84" name="Google Shape;84;p17"/>
          <p:cNvSpPr txBox="1"/>
          <p:nvPr/>
        </p:nvSpPr>
        <p:spPr>
          <a:xfrm>
            <a:off x="2995715" y="3774325"/>
            <a:ext cx="1371600" cy="274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dirty="0">
                <a:solidFill>
                  <a:schemeClr val="lt1"/>
                </a:solidFill>
                <a:latin typeface="Bebas Neue"/>
                <a:ea typeface="Bebas Neue"/>
                <a:cs typeface="Bebas Neue"/>
                <a:sym typeface="Bebas Neue"/>
              </a:rPr>
              <a:t>Mars</a:t>
            </a:r>
            <a:endParaRPr sz="1700" dirty="0">
              <a:solidFill>
                <a:schemeClr val="lt1"/>
              </a:solidFill>
              <a:latin typeface="Bebas Neue"/>
              <a:ea typeface="Bebas Neue"/>
              <a:cs typeface="Bebas Neue"/>
              <a:sym typeface="Bebas Neue"/>
            </a:endParaRPr>
          </a:p>
        </p:txBody>
      </p:sp>
      <p:sp>
        <p:nvSpPr>
          <p:cNvPr id="88" name="Google Shape;88;p17"/>
          <p:cNvSpPr txBox="1"/>
          <p:nvPr/>
        </p:nvSpPr>
        <p:spPr>
          <a:xfrm>
            <a:off x="4593835" y="2739575"/>
            <a:ext cx="1737300" cy="365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lt1"/>
                </a:solidFill>
                <a:latin typeface="Roboto"/>
                <a:ea typeface="Roboto"/>
                <a:cs typeface="Roboto"/>
                <a:sym typeface="Roboto"/>
              </a:rPr>
              <a:t>It’s composed of hydrogen and helium</a:t>
            </a:r>
            <a:endParaRPr sz="1200">
              <a:solidFill>
                <a:schemeClr val="lt1"/>
              </a:solidFill>
              <a:latin typeface="Roboto"/>
              <a:ea typeface="Roboto"/>
              <a:cs typeface="Roboto"/>
              <a:sym typeface="Roboto"/>
            </a:endParaRPr>
          </a:p>
        </p:txBody>
      </p:sp>
      <p:sp>
        <p:nvSpPr>
          <p:cNvPr id="89" name="Google Shape;89;p17"/>
          <p:cNvSpPr txBox="1"/>
          <p:nvPr/>
        </p:nvSpPr>
        <p:spPr>
          <a:xfrm>
            <a:off x="4776685" y="2415450"/>
            <a:ext cx="1371600" cy="274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dirty="0">
                <a:solidFill>
                  <a:schemeClr val="lt1"/>
                </a:solidFill>
                <a:latin typeface="Bebas Neue"/>
                <a:ea typeface="Bebas Neue"/>
                <a:cs typeface="Bebas Neue"/>
                <a:sym typeface="Bebas Neue"/>
              </a:rPr>
              <a:t>SATURN</a:t>
            </a:r>
            <a:endParaRPr sz="1700" dirty="0">
              <a:solidFill>
                <a:schemeClr val="lt1"/>
              </a:solidFill>
              <a:latin typeface="Bebas Neue"/>
              <a:ea typeface="Bebas Neue"/>
              <a:cs typeface="Bebas Neue"/>
              <a:sym typeface="Bebas Neue"/>
            </a:endParaRPr>
          </a:p>
        </p:txBody>
      </p:sp>
      <p:sp>
        <p:nvSpPr>
          <p:cNvPr id="93" name="Google Shape;93;p17"/>
          <p:cNvSpPr txBox="1"/>
          <p:nvPr/>
        </p:nvSpPr>
        <p:spPr>
          <a:xfrm>
            <a:off x="6374806" y="3449937"/>
            <a:ext cx="1737300" cy="365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dirty="0">
                <a:solidFill>
                  <a:schemeClr val="lt1"/>
                </a:solidFill>
                <a:latin typeface="Roboto"/>
                <a:ea typeface="Roboto"/>
                <a:cs typeface="Roboto"/>
                <a:sym typeface="Roboto"/>
              </a:rPr>
              <a:t>Neptune is the farthest one from the Sun</a:t>
            </a:r>
            <a:r>
              <a:rPr lang="en" sz="1200" dirty="0">
                <a:solidFill>
                  <a:srgbClr val="434343"/>
                </a:solidFill>
                <a:latin typeface="Roboto"/>
                <a:ea typeface="Roboto"/>
                <a:cs typeface="Roboto"/>
                <a:sym typeface="Roboto"/>
              </a:rPr>
              <a:t> </a:t>
            </a:r>
            <a:endParaRPr sz="1200" dirty="0">
              <a:solidFill>
                <a:schemeClr val="lt1"/>
              </a:solidFill>
              <a:latin typeface="Roboto"/>
              <a:ea typeface="Roboto"/>
              <a:cs typeface="Roboto"/>
              <a:sym typeface="Roboto"/>
            </a:endParaRPr>
          </a:p>
        </p:txBody>
      </p:sp>
      <p:sp>
        <p:nvSpPr>
          <p:cNvPr id="94" name="Google Shape;94;p17"/>
          <p:cNvSpPr txBox="1"/>
          <p:nvPr/>
        </p:nvSpPr>
        <p:spPr>
          <a:xfrm>
            <a:off x="6557656" y="3101138"/>
            <a:ext cx="1371600" cy="274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solidFill>
                  <a:schemeClr val="lt1"/>
                </a:solidFill>
                <a:latin typeface="Bebas Neue"/>
                <a:ea typeface="Bebas Neue"/>
                <a:cs typeface="Bebas Neue"/>
                <a:sym typeface="Bebas Neue"/>
              </a:rPr>
              <a:t>neptune</a:t>
            </a:r>
            <a:endParaRPr sz="1700">
              <a:solidFill>
                <a:schemeClr val="lt1"/>
              </a:solidFill>
              <a:latin typeface="Bebas Neue"/>
              <a:ea typeface="Bebas Neue"/>
              <a:cs typeface="Bebas Neue"/>
              <a:sym typeface="Bebas Neue"/>
            </a:endParaRPr>
          </a:p>
        </p:txBody>
      </p:sp>
      <p:grpSp>
        <p:nvGrpSpPr>
          <p:cNvPr id="23" name="Group 22">
            <a:extLst>
              <a:ext uri="{FF2B5EF4-FFF2-40B4-BE49-F238E27FC236}">
                <a16:creationId xmlns:a16="http://schemas.microsoft.com/office/drawing/2014/main" id="{E3AB3DB1-9D7E-4E3C-8AFB-FD9BD284373D}"/>
              </a:ext>
            </a:extLst>
          </p:cNvPr>
          <p:cNvGrpSpPr/>
          <p:nvPr/>
        </p:nvGrpSpPr>
        <p:grpSpPr>
          <a:xfrm>
            <a:off x="0" y="-9716"/>
            <a:ext cx="3200400" cy="274320"/>
            <a:chOff x="0" y="-4565"/>
            <a:chExt cx="4191000" cy="488867"/>
          </a:xfrm>
          <a:solidFill>
            <a:schemeClr val="accent1">
              <a:lumMod val="75000"/>
            </a:schemeClr>
          </a:solidFill>
        </p:grpSpPr>
        <p:sp>
          <p:nvSpPr>
            <p:cNvPr id="24" name="Round Single Corner Rectangle 67">
              <a:extLst>
                <a:ext uri="{FF2B5EF4-FFF2-40B4-BE49-F238E27FC236}">
                  <a16:creationId xmlns:a16="http://schemas.microsoft.com/office/drawing/2014/main" id="{44F7CFB4-065D-4347-85CA-89769C74DB49}"/>
                </a:ext>
              </a:extLst>
            </p:cNvPr>
            <p:cNvSpPr/>
            <p:nvPr/>
          </p:nvSpPr>
          <p:spPr>
            <a:xfrm flipV="1">
              <a:off x="0" y="-4565"/>
              <a:ext cx="4191000" cy="488867"/>
            </a:xfrm>
            <a:prstGeom prst="round1Rect">
              <a:avLst>
                <a:gd name="adj" fmla="val 4109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27" name="Oval 26">
              <a:extLst>
                <a:ext uri="{FF2B5EF4-FFF2-40B4-BE49-F238E27FC236}">
                  <a16:creationId xmlns:a16="http://schemas.microsoft.com/office/drawing/2014/main" id="{68875FB2-AE82-4FE5-9E3B-CC071EE7A1E5}"/>
                </a:ext>
              </a:extLst>
            </p:cNvPr>
            <p:cNvSpPr/>
            <p:nvPr/>
          </p:nvSpPr>
          <p:spPr>
            <a:xfrm>
              <a:off x="247582" y="70888"/>
              <a:ext cx="337962" cy="3379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26" name="TextBox 11">
              <a:extLst>
                <a:ext uri="{FF2B5EF4-FFF2-40B4-BE49-F238E27FC236}">
                  <a16:creationId xmlns:a16="http://schemas.microsoft.com/office/drawing/2014/main" id="{0675A686-38DD-4D80-B34F-33BFA63AC1E6}"/>
                </a:ext>
              </a:extLst>
            </p:cNvPr>
            <p:cNvSpPr txBox="1"/>
            <p:nvPr/>
          </p:nvSpPr>
          <p:spPr>
            <a:xfrm>
              <a:off x="80544" y="92287"/>
              <a:ext cx="3677030" cy="219397"/>
            </a:xfrm>
            <a:prstGeom prst="rect">
              <a:avLst/>
            </a:prstGeom>
            <a:grpFill/>
          </p:spPr>
          <p:txBody>
            <a:bodyPr wrap="square" lIns="0" tIns="0" rIns="0" bIns="0" rtlCol="0" anchor="t">
              <a:spAutoFit/>
            </a:bodyPr>
            <a:lstStyle/>
            <a:p>
              <a:pPr algn="ctr">
                <a:defRPr/>
              </a:pPr>
              <a:r>
                <a:rPr lang="mn-MN" sz="800" b="1" dirty="0">
                  <a:solidFill>
                    <a:schemeClr val="bg1"/>
                  </a:solidFill>
                  <a:latin typeface="Arial" panose="020B0604020202020204" pitchFamily="34" charset="0"/>
                  <a:cs typeface="Arial" panose="020B0604020202020204" pitchFamily="34" charset="0"/>
                </a:rPr>
                <a:t>Ажлын хэсгийн танилцуулга</a:t>
              </a:r>
              <a:endParaRPr lang="en-US" sz="800" b="1" dirty="0">
                <a:solidFill>
                  <a:schemeClr val="bg1"/>
                </a:solidFill>
                <a:latin typeface="Arial" panose="020B0604020202020204" pitchFamily="34" charset="0"/>
                <a:cs typeface="Arial" panose="020B0604020202020204" pitchFamily="34" charset="0"/>
              </a:endParaRPr>
            </a:p>
          </p:txBody>
        </p:sp>
      </p:grpSp>
      <p:sp>
        <p:nvSpPr>
          <p:cNvPr id="38" name="TextBox 37">
            <a:extLst>
              <a:ext uri="{FF2B5EF4-FFF2-40B4-BE49-F238E27FC236}">
                <a16:creationId xmlns:a16="http://schemas.microsoft.com/office/drawing/2014/main" id="{98DBAECA-059D-40E4-8CF3-810BBA8B5383}"/>
              </a:ext>
            </a:extLst>
          </p:cNvPr>
          <p:cNvSpPr txBox="1"/>
          <p:nvPr/>
        </p:nvSpPr>
        <p:spPr>
          <a:xfrm>
            <a:off x="2683670" y="280541"/>
            <a:ext cx="3732989" cy="246221"/>
          </a:xfrm>
          <a:prstGeom prst="rect">
            <a:avLst/>
          </a:prstGeom>
          <a:noFill/>
        </p:spPr>
        <p:txBody>
          <a:bodyPr wrap="square">
            <a:spAutoFit/>
          </a:bodyPr>
          <a:lstStyle/>
          <a:p>
            <a:pPr marL="0" marR="0" algn="just">
              <a:spcBef>
                <a:spcPts val="0"/>
              </a:spcBef>
              <a:spcAft>
                <a:spcPts val="0"/>
              </a:spcAft>
            </a:pPr>
            <a:r>
              <a:rPr lang="mn-MN" sz="1000" dirty="0">
                <a:effectLst/>
                <a:latin typeface="Arial" panose="020B0604020202020204" pitchFamily="34" charset="0"/>
                <a:ea typeface="Calibri" panose="020F0502020204030204" pitchFamily="34" charset="0"/>
                <a:cs typeface="Mongolian Baiti" panose="03000500000000000000" pitchFamily="66" charset="0"/>
              </a:rPr>
              <a:t> Зөвлөлийн хурлын тэмдэглэл, НИТХ-ын тогтоолын төсөл</a:t>
            </a:r>
            <a:endParaRPr lang="en-US" sz="1000" dirty="0"/>
          </a:p>
        </p:txBody>
      </p:sp>
      <p:cxnSp>
        <p:nvCxnSpPr>
          <p:cNvPr id="40" name="Straight Connector 39">
            <a:extLst>
              <a:ext uri="{FF2B5EF4-FFF2-40B4-BE49-F238E27FC236}">
                <a16:creationId xmlns:a16="http://schemas.microsoft.com/office/drawing/2014/main" id="{764D888B-6191-45E9-AD1B-1728899FE5A6}"/>
              </a:ext>
            </a:extLst>
          </p:cNvPr>
          <p:cNvCxnSpPr>
            <a:cxnSpLocks/>
          </p:cNvCxnSpPr>
          <p:nvPr/>
        </p:nvCxnSpPr>
        <p:spPr>
          <a:xfrm>
            <a:off x="-21835" y="556350"/>
            <a:ext cx="9144000" cy="0"/>
          </a:xfrm>
          <a:prstGeom prst="line">
            <a:avLst/>
          </a:prstGeom>
          <a:ln w="3810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79F564E7-8C08-43A7-9587-ADDA800E1EDB}"/>
              </a:ext>
            </a:extLst>
          </p:cNvPr>
          <p:cNvSpPr txBox="1"/>
          <p:nvPr/>
        </p:nvSpPr>
        <p:spPr>
          <a:xfrm>
            <a:off x="2586344" y="2977553"/>
            <a:ext cx="6071379" cy="253916"/>
          </a:xfrm>
          <a:prstGeom prst="rect">
            <a:avLst/>
          </a:prstGeom>
          <a:noFill/>
        </p:spPr>
        <p:txBody>
          <a:bodyPr wrap="square">
            <a:spAutoFit/>
          </a:bodyPr>
          <a:lstStyle/>
          <a:p>
            <a:pPr algn="just"/>
            <a:r>
              <a:rPr lang="mn-MN" sz="1050" dirty="0">
                <a:effectLst/>
                <a:latin typeface="Arial" panose="020B0604020202020204" pitchFamily="34" charset="0"/>
                <a:ea typeface="Arial" panose="020B0604020202020204" pitchFamily="34" charset="0"/>
              </a:rPr>
              <a:t>    </a:t>
            </a:r>
            <a:endParaRPr lang="en-US" sz="1050" dirty="0"/>
          </a:p>
        </p:txBody>
      </p:sp>
      <p:pic>
        <p:nvPicPr>
          <p:cNvPr id="4" name="Picture 3">
            <a:extLst>
              <a:ext uri="{FF2B5EF4-FFF2-40B4-BE49-F238E27FC236}">
                <a16:creationId xmlns:a16="http://schemas.microsoft.com/office/drawing/2014/main" id="{3F10EEF2-46EE-4424-AD3A-5015C9066699}"/>
              </a:ext>
            </a:extLst>
          </p:cNvPr>
          <p:cNvPicPr>
            <a:picLocks noChangeAspect="1"/>
          </p:cNvPicPr>
          <p:nvPr/>
        </p:nvPicPr>
        <p:blipFill>
          <a:blip r:embed="rId3"/>
          <a:stretch>
            <a:fillRect/>
          </a:stretch>
        </p:blipFill>
        <p:spPr>
          <a:xfrm>
            <a:off x="425910" y="727835"/>
            <a:ext cx="4273933" cy="4297680"/>
          </a:xfrm>
          <a:prstGeom prst="rect">
            <a:avLst/>
          </a:prstGeom>
        </p:spPr>
      </p:pic>
      <p:pic>
        <p:nvPicPr>
          <p:cNvPr id="3" name="Picture 2">
            <a:extLst>
              <a:ext uri="{FF2B5EF4-FFF2-40B4-BE49-F238E27FC236}">
                <a16:creationId xmlns:a16="http://schemas.microsoft.com/office/drawing/2014/main" id="{74B1B80A-D943-4B02-8AAF-5E85EA976063}"/>
              </a:ext>
            </a:extLst>
          </p:cNvPr>
          <p:cNvPicPr>
            <a:picLocks noChangeAspect="1"/>
          </p:cNvPicPr>
          <p:nvPr/>
        </p:nvPicPr>
        <p:blipFill>
          <a:blip r:embed="rId4"/>
          <a:stretch>
            <a:fillRect/>
          </a:stretch>
        </p:blipFill>
        <p:spPr>
          <a:xfrm>
            <a:off x="4593835" y="682115"/>
            <a:ext cx="4394944" cy="4389120"/>
          </a:xfrm>
          <a:prstGeom prst="rect">
            <a:avLst/>
          </a:prstGeom>
        </p:spPr>
      </p:pic>
    </p:spTree>
    <p:extLst>
      <p:ext uri="{BB962C8B-B14F-4D97-AF65-F5344CB8AC3E}">
        <p14:creationId xmlns:p14="http://schemas.microsoft.com/office/powerpoint/2010/main" val="8560742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8" name="Google Shape;78;p17"/>
          <p:cNvSpPr txBox="1"/>
          <p:nvPr/>
        </p:nvSpPr>
        <p:spPr>
          <a:xfrm>
            <a:off x="1031894" y="3072950"/>
            <a:ext cx="1737300" cy="365700"/>
          </a:xfrm>
          <a:prstGeom prst="rect">
            <a:avLst/>
          </a:prstGeom>
          <a:noFill/>
          <a:ln>
            <a:noFill/>
          </a:ln>
        </p:spPr>
        <p:txBody>
          <a:bodyPr spcFirstLastPara="1" wrap="square" lIns="137150" tIns="91425" rIns="91425" bIns="91425" anchor="ctr" anchorCtr="0">
            <a:noAutofit/>
          </a:bodyPr>
          <a:lstStyle/>
          <a:p>
            <a:pPr marL="0" lvl="0" indent="0" algn="ctr" rtl="0">
              <a:spcBef>
                <a:spcPts val="0"/>
              </a:spcBef>
              <a:spcAft>
                <a:spcPts val="0"/>
              </a:spcAft>
              <a:buNone/>
            </a:pPr>
            <a:r>
              <a:rPr lang="en" sz="1200">
                <a:solidFill>
                  <a:schemeClr val="lt1"/>
                </a:solidFill>
                <a:latin typeface="Roboto"/>
                <a:ea typeface="Roboto"/>
                <a:cs typeface="Roboto"/>
                <a:sym typeface="Roboto"/>
              </a:rPr>
              <a:t>It’s the closest one to the Sun of them</a:t>
            </a:r>
            <a:endParaRPr sz="1200">
              <a:solidFill>
                <a:schemeClr val="lt1"/>
              </a:solidFill>
              <a:latin typeface="Roboto"/>
              <a:ea typeface="Roboto"/>
              <a:cs typeface="Roboto"/>
              <a:sym typeface="Roboto"/>
            </a:endParaRPr>
          </a:p>
        </p:txBody>
      </p:sp>
      <p:sp>
        <p:nvSpPr>
          <p:cNvPr id="79" name="Google Shape;79;p17"/>
          <p:cNvSpPr txBox="1"/>
          <p:nvPr/>
        </p:nvSpPr>
        <p:spPr>
          <a:xfrm>
            <a:off x="1214744" y="2739575"/>
            <a:ext cx="1371600" cy="274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solidFill>
                  <a:schemeClr val="lt1"/>
                </a:solidFill>
                <a:latin typeface="Bebas Neue"/>
                <a:ea typeface="Bebas Neue"/>
                <a:cs typeface="Bebas Neue"/>
                <a:sym typeface="Bebas Neue"/>
              </a:rPr>
              <a:t>Mercury</a:t>
            </a:r>
            <a:endParaRPr sz="1700">
              <a:solidFill>
                <a:schemeClr val="lt1"/>
              </a:solidFill>
              <a:latin typeface="Bebas Neue"/>
              <a:ea typeface="Bebas Neue"/>
              <a:cs typeface="Bebas Neue"/>
              <a:sym typeface="Bebas Neue"/>
            </a:endParaRPr>
          </a:p>
        </p:txBody>
      </p:sp>
      <p:sp>
        <p:nvSpPr>
          <p:cNvPr id="83" name="Google Shape;83;p17"/>
          <p:cNvSpPr txBox="1"/>
          <p:nvPr/>
        </p:nvSpPr>
        <p:spPr>
          <a:xfrm>
            <a:off x="2812865" y="4123125"/>
            <a:ext cx="1737300" cy="365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1200" dirty="0">
                <a:solidFill>
                  <a:schemeClr val="lt1"/>
                </a:solidFill>
                <a:latin typeface="Roboto"/>
                <a:ea typeface="Roboto"/>
                <a:cs typeface="Roboto"/>
                <a:sym typeface="Roboto"/>
              </a:rPr>
              <a:t>Despite being red,</a:t>
            </a:r>
            <a:br>
              <a:rPr lang="en" sz="1200" dirty="0">
                <a:solidFill>
                  <a:schemeClr val="lt1"/>
                </a:solidFill>
                <a:latin typeface="Roboto"/>
                <a:ea typeface="Roboto"/>
                <a:cs typeface="Roboto"/>
                <a:sym typeface="Roboto"/>
              </a:rPr>
            </a:br>
            <a:r>
              <a:rPr lang="en" sz="1200" dirty="0">
                <a:solidFill>
                  <a:schemeClr val="lt1"/>
                </a:solidFill>
                <a:latin typeface="Roboto"/>
                <a:ea typeface="Roboto"/>
                <a:cs typeface="Roboto"/>
                <a:sym typeface="Roboto"/>
              </a:rPr>
              <a:t>Mars is a cold place</a:t>
            </a:r>
            <a:endParaRPr sz="1200" dirty="0">
              <a:solidFill>
                <a:schemeClr val="lt1"/>
              </a:solidFill>
              <a:latin typeface="Roboto"/>
              <a:ea typeface="Roboto"/>
              <a:cs typeface="Roboto"/>
              <a:sym typeface="Roboto"/>
            </a:endParaRPr>
          </a:p>
        </p:txBody>
      </p:sp>
      <p:sp>
        <p:nvSpPr>
          <p:cNvPr id="84" name="Google Shape;84;p17"/>
          <p:cNvSpPr txBox="1"/>
          <p:nvPr/>
        </p:nvSpPr>
        <p:spPr>
          <a:xfrm>
            <a:off x="2995715" y="3774325"/>
            <a:ext cx="1371600" cy="274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dirty="0">
                <a:solidFill>
                  <a:schemeClr val="lt1"/>
                </a:solidFill>
                <a:latin typeface="Bebas Neue"/>
                <a:ea typeface="Bebas Neue"/>
                <a:cs typeface="Bebas Neue"/>
                <a:sym typeface="Bebas Neue"/>
              </a:rPr>
              <a:t>Mars</a:t>
            </a:r>
            <a:endParaRPr sz="1700" dirty="0">
              <a:solidFill>
                <a:schemeClr val="lt1"/>
              </a:solidFill>
              <a:latin typeface="Bebas Neue"/>
              <a:ea typeface="Bebas Neue"/>
              <a:cs typeface="Bebas Neue"/>
              <a:sym typeface="Bebas Neue"/>
            </a:endParaRPr>
          </a:p>
        </p:txBody>
      </p:sp>
      <p:sp>
        <p:nvSpPr>
          <p:cNvPr id="88" name="Google Shape;88;p17"/>
          <p:cNvSpPr txBox="1"/>
          <p:nvPr/>
        </p:nvSpPr>
        <p:spPr>
          <a:xfrm>
            <a:off x="4593835" y="2739575"/>
            <a:ext cx="1737300" cy="365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dirty="0">
                <a:solidFill>
                  <a:schemeClr val="lt1"/>
                </a:solidFill>
                <a:latin typeface="Roboto"/>
                <a:ea typeface="Roboto"/>
                <a:cs typeface="Roboto"/>
                <a:sym typeface="Roboto"/>
              </a:rPr>
              <a:t>It’s composed of hydrogen and helium</a:t>
            </a:r>
            <a:endParaRPr sz="1200" dirty="0">
              <a:solidFill>
                <a:schemeClr val="lt1"/>
              </a:solidFill>
              <a:latin typeface="Roboto"/>
              <a:ea typeface="Roboto"/>
              <a:cs typeface="Roboto"/>
              <a:sym typeface="Roboto"/>
            </a:endParaRPr>
          </a:p>
        </p:txBody>
      </p:sp>
      <p:sp>
        <p:nvSpPr>
          <p:cNvPr id="89" name="Google Shape;89;p17"/>
          <p:cNvSpPr txBox="1"/>
          <p:nvPr/>
        </p:nvSpPr>
        <p:spPr>
          <a:xfrm>
            <a:off x="4776685" y="2415450"/>
            <a:ext cx="1371600" cy="274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dirty="0">
                <a:solidFill>
                  <a:schemeClr val="lt1"/>
                </a:solidFill>
                <a:latin typeface="Bebas Neue"/>
                <a:ea typeface="Bebas Neue"/>
                <a:cs typeface="Bebas Neue"/>
                <a:sym typeface="Bebas Neue"/>
              </a:rPr>
              <a:t>SATURN</a:t>
            </a:r>
            <a:endParaRPr sz="1700" dirty="0">
              <a:solidFill>
                <a:schemeClr val="lt1"/>
              </a:solidFill>
              <a:latin typeface="Bebas Neue"/>
              <a:ea typeface="Bebas Neue"/>
              <a:cs typeface="Bebas Neue"/>
              <a:sym typeface="Bebas Neue"/>
            </a:endParaRPr>
          </a:p>
        </p:txBody>
      </p:sp>
      <p:sp>
        <p:nvSpPr>
          <p:cNvPr id="93" name="Google Shape;93;p17"/>
          <p:cNvSpPr txBox="1"/>
          <p:nvPr/>
        </p:nvSpPr>
        <p:spPr>
          <a:xfrm>
            <a:off x="6374806" y="3449937"/>
            <a:ext cx="1737300" cy="365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dirty="0">
                <a:solidFill>
                  <a:schemeClr val="lt1"/>
                </a:solidFill>
                <a:latin typeface="Roboto"/>
                <a:ea typeface="Roboto"/>
                <a:cs typeface="Roboto"/>
                <a:sym typeface="Roboto"/>
              </a:rPr>
              <a:t>Neptune is the farthest one from the Sun</a:t>
            </a:r>
            <a:r>
              <a:rPr lang="en" sz="1200" dirty="0">
                <a:solidFill>
                  <a:srgbClr val="434343"/>
                </a:solidFill>
                <a:latin typeface="Roboto"/>
                <a:ea typeface="Roboto"/>
                <a:cs typeface="Roboto"/>
                <a:sym typeface="Roboto"/>
              </a:rPr>
              <a:t> </a:t>
            </a:r>
            <a:endParaRPr sz="1200" dirty="0">
              <a:solidFill>
                <a:schemeClr val="lt1"/>
              </a:solidFill>
              <a:latin typeface="Roboto"/>
              <a:ea typeface="Roboto"/>
              <a:cs typeface="Roboto"/>
              <a:sym typeface="Roboto"/>
            </a:endParaRPr>
          </a:p>
        </p:txBody>
      </p:sp>
      <p:sp>
        <p:nvSpPr>
          <p:cNvPr id="94" name="Google Shape;94;p17"/>
          <p:cNvSpPr txBox="1"/>
          <p:nvPr/>
        </p:nvSpPr>
        <p:spPr>
          <a:xfrm>
            <a:off x="6557656" y="3101138"/>
            <a:ext cx="1371600" cy="274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solidFill>
                  <a:schemeClr val="lt1"/>
                </a:solidFill>
                <a:latin typeface="Bebas Neue"/>
                <a:ea typeface="Bebas Neue"/>
                <a:cs typeface="Bebas Neue"/>
                <a:sym typeface="Bebas Neue"/>
              </a:rPr>
              <a:t>neptune</a:t>
            </a:r>
            <a:endParaRPr sz="1700">
              <a:solidFill>
                <a:schemeClr val="lt1"/>
              </a:solidFill>
              <a:latin typeface="Bebas Neue"/>
              <a:ea typeface="Bebas Neue"/>
              <a:cs typeface="Bebas Neue"/>
              <a:sym typeface="Bebas Neue"/>
            </a:endParaRPr>
          </a:p>
        </p:txBody>
      </p:sp>
      <p:grpSp>
        <p:nvGrpSpPr>
          <p:cNvPr id="23" name="Group 22">
            <a:extLst>
              <a:ext uri="{FF2B5EF4-FFF2-40B4-BE49-F238E27FC236}">
                <a16:creationId xmlns:a16="http://schemas.microsoft.com/office/drawing/2014/main" id="{E3AB3DB1-9D7E-4E3C-8AFB-FD9BD284373D}"/>
              </a:ext>
            </a:extLst>
          </p:cNvPr>
          <p:cNvGrpSpPr/>
          <p:nvPr/>
        </p:nvGrpSpPr>
        <p:grpSpPr>
          <a:xfrm>
            <a:off x="0" y="-9716"/>
            <a:ext cx="3200400" cy="274320"/>
            <a:chOff x="0" y="-4565"/>
            <a:chExt cx="4191000" cy="488867"/>
          </a:xfrm>
          <a:solidFill>
            <a:schemeClr val="accent1">
              <a:lumMod val="75000"/>
            </a:schemeClr>
          </a:solidFill>
        </p:grpSpPr>
        <p:sp>
          <p:nvSpPr>
            <p:cNvPr id="24" name="Round Single Corner Rectangle 67">
              <a:extLst>
                <a:ext uri="{FF2B5EF4-FFF2-40B4-BE49-F238E27FC236}">
                  <a16:creationId xmlns:a16="http://schemas.microsoft.com/office/drawing/2014/main" id="{44F7CFB4-065D-4347-85CA-89769C74DB49}"/>
                </a:ext>
              </a:extLst>
            </p:cNvPr>
            <p:cNvSpPr/>
            <p:nvPr/>
          </p:nvSpPr>
          <p:spPr>
            <a:xfrm flipV="1">
              <a:off x="0" y="-4565"/>
              <a:ext cx="4191000" cy="488867"/>
            </a:xfrm>
            <a:prstGeom prst="round1Rect">
              <a:avLst>
                <a:gd name="adj" fmla="val 4109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27" name="Oval 26">
              <a:extLst>
                <a:ext uri="{FF2B5EF4-FFF2-40B4-BE49-F238E27FC236}">
                  <a16:creationId xmlns:a16="http://schemas.microsoft.com/office/drawing/2014/main" id="{68875FB2-AE82-4FE5-9E3B-CC071EE7A1E5}"/>
                </a:ext>
              </a:extLst>
            </p:cNvPr>
            <p:cNvSpPr/>
            <p:nvPr/>
          </p:nvSpPr>
          <p:spPr>
            <a:xfrm>
              <a:off x="247582" y="70888"/>
              <a:ext cx="337962" cy="3379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26" name="TextBox 11">
              <a:extLst>
                <a:ext uri="{FF2B5EF4-FFF2-40B4-BE49-F238E27FC236}">
                  <a16:creationId xmlns:a16="http://schemas.microsoft.com/office/drawing/2014/main" id="{0675A686-38DD-4D80-B34F-33BFA63AC1E6}"/>
                </a:ext>
              </a:extLst>
            </p:cNvPr>
            <p:cNvSpPr txBox="1"/>
            <p:nvPr/>
          </p:nvSpPr>
          <p:spPr>
            <a:xfrm>
              <a:off x="80544" y="92287"/>
              <a:ext cx="3677030" cy="219397"/>
            </a:xfrm>
            <a:prstGeom prst="rect">
              <a:avLst/>
            </a:prstGeom>
            <a:grpFill/>
          </p:spPr>
          <p:txBody>
            <a:bodyPr wrap="square" lIns="0" tIns="0" rIns="0" bIns="0" rtlCol="0" anchor="t">
              <a:spAutoFit/>
            </a:bodyPr>
            <a:lstStyle/>
            <a:p>
              <a:pPr algn="ctr">
                <a:defRPr/>
              </a:pPr>
              <a:r>
                <a:rPr lang="mn-MN" sz="800" b="1" dirty="0">
                  <a:solidFill>
                    <a:schemeClr val="bg1"/>
                  </a:solidFill>
                  <a:latin typeface="Arial" panose="020B0604020202020204" pitchFamily="34" charset="0"/>
                  <a:cs typeface="Arial" panose="020B0604020202020204" pitchFamily="34" charset="0"/>
                </a:rPr>
                <a:t>Ажлын хэсгийн танилцуулга</a:t>
              </a:r>
              <a:endParaRPr lang="en-US" sz="800" b="1" dirty="0">
                <a:solidFill>
                  <a:schemeClr val="bg1"/>
                </a:solidFill>
                <a:latin typeface="Arial" panose="020B0604020202020204" pitchFamily="34" charset="0"/>
                <a:cs typeface="Arial" panose="020B0604020202020204" pitchFamily="34" charset="0"/>
              </a:endParaRPr>
            </a:p>
          </p:txBody>
        </p:sp>
      </p:grpSp>
      <p:sp>
        <p:nvSpPr>
          <p:cNvPr id="33" name="Google Shape;392;p27">
            <a:extLst>
              <a:ext uri="{FF2B5EF4-FFF2-40B4-BE49-F238E27FC236}">
                <a16:creationId xmlns:a16="http://schemas.microsoft.com/office/drawing/2014/main" id="{77BE3659-7A8A-42B1-BE45-66AFF81B295B}"/>
              </a:ext>
            </a:extLst>
          </p:cNvPr>
          <p:cNvSpPr/>
          <p:nvPr/>
        </p:nvSpPr>
        <p:spPr>
          <a:xfrm>
            <a:off x="189063" y="1568604"/>
            <a:ext cx="2470500" cy="784500"/>
          </a:xfrm>
          <a:prstGeom prst="rightArrow">
            <a:avLst>
              <a:gd name="adj1" fmla="val 100000"/>
              <a:gd name="adj2" fmla="val 50041"/>
            </a:avLst>
          </a:prstGeom>
          <a:solidFill>
            <a:schemeClr val="accent5"/>
          </a:solidFill>
          <a:ln>
            <a:noFill/>
          </a:ln>
        </p:spPr>
        <p:txBody>
          <a:bodyPr spcFirstLastPara="1" wrap="square" lIns="91425" tIns="91425" rIns="91425" bIns="91425" anchor="ctr" anchorCtr="0">
            <a:noAutofit/>
          </a:bodyPr>
          <a:lstStyle/>
          <a:p>
            <a:pPr lvl="3" indent="112713" algn="ctr"/>
            <a:r>
              <a:rPr lang="mn-MN" sz="1050" dirty="0">
                <a:latin typeface="Arial" panose="020B0604020202020204" pitchFamily="34" charset="0"/>
                <a:ea typeface="Calibri" panose="020F0502020204030204" pitchFamily="34" charset="0"/>
                <a:cs typeface="Mongolian Baiti" panose="03000500000000000000" pitchFamily="66" charset="0"/>
              </a:rPr>
              <a:t>1 дэх заалтаар</a:t>
            </a:r>
            <a:endParaRPr lang="en-US" sz="1050" dirty="0">
              <a:effectLst/>
              <a:latin typeface="Mogul Arial"/>
              <a:ea typeface="Calibri" panose="020F0502020204030204" pitchFamily="34" charset="0"/>
              <a:cs typeface="Mongolian Baiti" panose="03000500000000000000" pitchFamily="66" charset="0"/>
            </a:endParaRPr>
          </a:p>
        </p:txBody>
      </p:sp>
      <p:sp>
        <p:nvSpPr>
          <p:cNvPr id="38" name="TextBox 37">
            <a:extLst>
              <a:ext uri="{FF2B5EF4-FFF2-40B4-BE49-F238E27FC236}">
                <a16:creationId xmlns:a16="http://schemas.microsoft.com/office/drawing/2014/main" id="{98DBAECA-059D-40E4-8CF3-810BBA8B5383}"/>
              </a:ext>
            </a:extLst>
          </p:cNvPr>
          <p:cNvSpPr txBox="1"/>
          <p:nvPr/>
        </p:nvSpPr>
        <p:spPr>
          <a:xfrm>
            <a:off x="837028" y="782024"/>
            <a:ext cx="7661147" cy="400110"/>
          </a:xfrm>
          <a:prstGeom prst="rect">
            <a:avLst/>
          </a:prstGeom>
          <a:noFill/>
        </p:spPr>
        <p:txBody>
          <a:bodyPr wrap="square">
            <a:spAutoFit/>
          </a:bodyPr>
          <a:lstStyle/>
          <a:p>
            <a:pPr marL="0" marR="0" indent="457200" algn="just">
              <a:spcBef>
                <a:spcPts val="0"/>
              </a:spcBef>
              <a:spcAft>
                <a:spcPts val="0"/>
              </a:spcAft>
            </a:pPr>
            <a:r>
              <a:rPr lang="mn-MN" sz="1000" dirty="0">
                <a:effectLst/>
                <a:latin typeface="Arial" panose="020B0604020202020204" pitchFamily="34" charset="0"/>
                <a:ea typeface="Calibri" panose="020F0502020204030204" pitchFamily="34" charset="0"/>
                <a:cs typeface="Mongolian Baiti" panose="03000500000000000000" pitchFamily="66" charset="0"/>
              </a:rPr>
              <a:t>   </a:t>
            </a:r>
            <a:r>
              <a:rPr lang="mn-MN" sz="1000" dirty="0">
                <a:effectLst/>
                <a:latin typeface="Arial" panose="020B0604020202020204" pitchFamily="34" charset="0"/>
                <a:ea typeface="Arial" panose="020B0604020202020204" pitchFamily="34" charset="0"/>
                <a:cs typeface="Mongolian Baiti" panose="03000500000000000000" pitchFamily="66" charset="0"/>
              </a:rPr>
              <a:t>“Нийслэлийн өмчит болон </a:t>
            </a:r>
            <a:r>
              <a:rPr lang="mn-MN" sz="1000" dirty="0">
                <a:effectLst/>
                <a:latin typeface="Arial" panose="020B0604020202020204" pitchFamily="34" charset="0"/>
                <a:ea typeface="Calibri" panose="020F0502020204030204" pitchFamily="34" charset="0"/>
                <a:cs typeface="Mongolian Baiti" panose="03000500000000000000" pitchFamily="66" charset="0"/>
              </a:rPr>
              <a:t>өмчийн оролцоотой компанийн гүйцэтгэх захирлын сарын үндсэн цалингийн дээд хязгаарыг тогтоох тухай” Нийслэлийн иргэдийн Төлөөлөгчдийн Хурлын тогтоолын төсөл  нь 2 заалттай.</a:t>
            </a:r>
            <a:endParaRPr lang="en-US" sz="1000" dirty="0">
              <a:effectLst/>
              <a:latin typeface="Mogul Arial"/>
              <a:ea typeface="Calibri" panose="020F0502020204030204" pitchFamily="34" charset="0"/>
              <a:cs typeface="Mongolian Baiti" panose="03000500000000000000" pitchFamily="66" charset="0"/>
            </a:endParaRPr>
          </a:p>
        </p:txBody>
      </p:sp>
      <p:sp>
        <p:nvSpPr>
          <p:cNvPr id="39" name="Google Shape;389;p27">
            <a:extLst>
              <a:ext uri="{FF2B5EF4-FFF2-40B4-BE49-F238E27FC236}">
                <a16:creationId xmlns:a16="http://schemas.microsoft.com/office/drawing/2014/main" id="{58735D0A-BF95-43B8-8D25-EECD7D9C5B85}"/>
              </a:ext>
            </a:extLst>
          </p:cNvPr>
          <p:cNvSpPr/>
          <p:nvPr/>
        </p:nvSpPr>
        <p:spPr>
          <a:xfrm>
            <a:off x="176210" y="3283018"/>
            <a:ext cx="2470500" cy="775404"/>
          </a:xfrm>
          <a:prstGeom prst="rightArrow">
            <a:avLst>
              <a:gd name="adj1" fmla="val 100000"/>
              <a:gd name="adj2" fmla="val 50041"/>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mn-MN" sz="1100" dirty="0">
                <a:solidFill>
                  <a:srgbClr val="000000"/>
                </a:solidFill>
                <a:effectLst/>
                <a:latin typeface="Arial" panose="020B0604020202020204" pitchFamily="34" charset="0"/>
                <a:ea typeface="Calibri" panose="020F0502020204030204" pitchFamily="34" charset="0"/>
              </a:rPr>
              <a:t>2 дахь заалтаар</a:t>
            </a:r>
            <a:endParaRPr lang="en-US" sz="1100" dirty="0"/>
          </a:p>
        </p:txBody>
      </p:sp>
      <p:cxnSp>
        <p:nvCxnSpPr>
          <p:cNvPr id="40" name="Straight Connector 39">
            <a:extLst>
              <a:ext uri="{FF2B5EF4-FFF2-40B4-BE49-F238E27FC236}">
                <a16:creationId xmlns:a16="http://schemas.microsoft.com/office/drawing/2014/main" id="{764D888B-6191-45E9-AD1B-1728899FE5A6}"/>
              </a:ext>
            </a:extLst>
          </p:cNvPr>
          <p:cNvCxnSpPr>
            <a:cxnSpLocks/>
          </p:cNvCxnSpPr>
          <p:nvPr/>
        </p:nvCxnSpPr>
        <p:spPr>
          <a:xfrm>
            <a:off x="-21835" y="556350"/>
            <a:ext cx="9144000" cy="0"/>
          </a:xfrm>
          <a:prstGeom prst="line">
            <a:avLst/>
          </a:prstGeom>
          <a:ln w="3810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977C69E9-F4A0-4CAD-B0C5-514AF731C490}"/>
              </a:ext>
            </a:extLst>
          </p:cNvPr>
          <p:cNvSpPr txBox="1"/>
          <p:nvPr/>
        </p:nvSpPr>
        <p:spPr>
          <a:xfrm>
            <a:off x="1979298" y="242341"/>
            <a:ext cx="5594773" cy="276999"/>
          </a:xfrm>
          <a:prstGeom prst="rect">
            <a:avLst/>
          </a:prstGeom>
          <a:noFill/>
        </p:spPr>
        <p:txBody>
          <a:bodyPr wrap="square">
            <a:spAutoFit/>
          </a:bodyPr>
          <a:lstStyle/>
          <a:p>
            <a:pPr marL="0" lvl="0" indent="0" algn="r" rtl="0">
              <a:spcBef>
                <a:spcPts val="0"/>
              </a:spcBef>
              <a:spcAft>
                <a:spcPts val="0"/>
              </a:spcAft>
              <a:buNone/>
            </a:pPr>
            <a:r>
              <a:rPr lang="mn-MN" sz="1200" b="1" dirty="0">
                <a:effectLst/>
                <a:latin typeface="Arial" panose="020B0604020202020204" pitchFamily="34" charset="0"/>
                <a:ea typeface="Calibri" panose="020F0502020204030204" pitchFamily="34" charset="0"/>
              </a:rPr>
              <a:t>Тогтоолын төслийн бүтэц, зохицуулах харилцаа, хамрах хүрээ</a:t>
            </a:r>
            <a:endParaRPr lang="mn-MN" sz="1200" dirty="0"/>
          </a:p>
        </p:txBody>
      </p:sp>
      <p:sp>
        <p:nvSpPr>
          <p:cNvPr id="45" name="TextBox 44">
            <a:extLst>
              <a:ext uri="{FF2B5EF4-FFF2-40B4-BE49-F238E27FC236}">
                <a16:creationId xmlns:a16="http://schemas.microsoft.com/office/drawing/2014/main" id="{79F564E7-8C08-43A7-9587-ADDA800E1EDB}"/>
              </a:ext>
            </a:extLst>
          </p:cNvPr>
          <p:cNvSpPr txBox="1"/>
          <p:nvPr/>
        </p:nvSpPr>
        <p:spPr>
          <a:xfrm>
            <a:off x="2586344" y="3507053"/>
            <a:ext cx="6071379" cy="261610"/>
          </a:xfrm>
          <a:prstGeom prst="rect">
            <a:avLst/>
          </a:prstGeom>
          <a:noFill/>
        </p:spPr>
        <p:txBody>
          <a:bodyPr wrap="square">
            <a:spAutoFit/>
          </a:bodyPr>
          <a:lstStyle/>
          <a:p>
            <a:pPr algn="just"/>
            <a:r>
              <a:rPr lang="mn-MN" sz="1100" dirty="0">
                <a:effectLst/>
                <a:latin typeface="Arial" panose="020B0604020202020204" pitchFamily="34" charset="0"/>
                <a:ea typeface="Arial" panose="020B0604020202020204" pitchFamily="34" charset="0"/>
              </a:rPr>
              <a:t>    Т</a:t>
            </a:r>
            <a:r>
              <a:rPr lang="mn-MN" sz="1100" dirty="0">
                <a:effectLst/>
                <a:latin typeface="Arial" panose="020B0604020202020204" pitchFamily="34" charset="0"/>
                <a:ea typeface="Times New Roman" panose="02020603050405020304" pitchFamily="18" charset="0"/>
              </a:rPr>
              <a:t>огтоолын хэрэгжилтэд хяналт тавих талаар тусгасан.</a:t>
            </a:r>
            <a:endParaRPr lang="en-US" sz="1100" dirty="0"/>
          </a:p>
        </p:txBody>
      </p:sp>
      <p:sp>
        <p:nvSpPr>
          <p:cNvPr id="20" name="TextBox 19">
            <a:extLst>
              <a:ext uri="{FF2B5EF4-FFF2-40B4-BE49-F238E27FC236}">
                <a16:creationId xmlns:a16="http://schemas.microsoft.com/office/drawing/2014/main" id="{83447E4D-FB69-471E-8B11-5FB08FD4F3CB}"/>
              </a:ext>
            </a:extLst>
          </p:cNvPr>
          <p:cNvSpPr txBox="1"/>
          <p:nvPr/>
        </p:nvSpPr>
        <p:spPr>
          <a:xfrm>
            <a:off x="2659563" y="1592999"/>
            <a:ext cx="6071380" cy="707886"/>
          </a:xfrm>
          <a:prstGeom prst="rect">
            <a:avLst/>
          </a:prstGeom>
          <a:noFill/>
        </p:spPr>
        <p:txBody>
          <a:bodyPr wrap="square">
            <a:spAutoFit/>
          </a:bodyPr>
          <a:lstStyle/>
          <a:p>
            <a:pPr marR="0" indent="231775" algn="just">
              <a:spcBef>
                <a:spcPts val="0"/>
              </a:spcBef>
              <a:spcAft>
                <a:spcPts val="0"/>
              </a:spcAft>
            </a:pPr>
            <a:r>
              <a:rPr lang="mn-MN" sz="1000" dirty="0">
                <a:effectLst/>
                <a:latin typeface="Arial" panose="020B0604020202020204" pitchFamily="34" charset="0"/>
                <a:ea typeface="Calibri" panose="020F0502020204030204" pitchFamily="34" charset="0"/>
                <a:cs typeface="Mongolian Baiti" panose="03000500000000000000" pitchFamily="66" charset="0"/>
              </a:rPr>
              <a:t>  </a:t>
            </a:r>
            <a:r>
              <a:rPr lang="mn-MN" sz="1000" dirty="0">
                <a:effectLst/>
                <a:latin typeface="Arial" panose="020B0604020202020204" pitchFamily="34" charset="0"/>
                <a:ea typeface="Arial" panose="020B0604020202020204" pitchFamily="34" charset="0"/>
              </a:rPr>
              <a:t>Нийслэлийн өмчит болон </a:t>
            </a:r>
            <a:r>
              <a:rPr lang="mn-MN" sz="1000" dirty="0">
                <a:effectLst/>
                <a:latin typeface="Arial" panose="020B0604020202020204" pitchFamily="34" charset="0"/>
                <a:ea typeface="Calibri" panose="020F0502020204030204" pitchFamily="34" charset="0"/>
              </a:rPr>
              <a:t>өмчийн оролцоотой компанийн гүйцэтгэх захирлын сарын үндсэн цалингийн дээд хязгаарыг хөдөлмөрийн хөлсний доод хэмжээг 5 (тав) дахин нэмэгдүүлсэнтэй тэнцүү хэмжээгээр тогтоож, мөрдөн ажиллахыг орон нутгийн өмчийн компанийн Төлөөлөн удирдах зөвлөлд үүрэг болгохоор тусгасан.</a:t>
            </a:r>
            <a:endParaRPr lang="en-US" sz="1000" dirty="0"/>
          </a:p>
        </p:txBody>
      </p:sp>
    </p:spTree>
    <p:extLst>
      <p:ext uri="{BB962C8B-B14F-4D97-AF65-F5344CB8AC3E}">
        <p14:creationId xmlns:p14="http://schemas.microsoft.com/office/powerpoint/2010/main" val="1444507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8" name="Google Shape;78;p17"/>
          <p:cNvSpPr txBox="1"/>
          <p:nvPr/>
        </p:nvSpPr>
        <p:spPr>
          <a:xfrm>
            <a:off x="1031894" y="3072950"/>
            <a:ext cx="1737300" cy="365700"/>
          </a:xfrm>
          <a:prstGeom prst="rect">
            <a:avLst/>
          </a:prstGeom>
          <a:noFill/>
          <a:ln>
            <a:noFill/>
          </a:ln>
        </p:spPr>
        <p:txBody>
          <a:bodyPr spcFirstLastPara="1" wrap="square" lIns="137150" tIns="91425" rIns="91425" bIns="91425" anchor="ctr" anchorCtr="0">
            <a:noAutofit/>
          </a:bodyPr>
          <a:lstStyle/>
          <a:p>
            <a:pPr marL="0" lvl="0" indent="0" algn="ctr" rtl="0">
              <a:spcBef>
                <a:spcPts val="0"/>
              </a:spcBef>
              <a:spcAft>
                <a:spcPts val="0"/>
              </a:spcAft>
              <a:buNone/>
            </a:pPr>
            <a:r>
              <a:rPr lang="en" sz="1200" dirty="0">
                <a:solidFill>
                  <a:schemeClr val="lt1"/>
                </a:solidFill>
                <a:latin typeface="Roboto"/>
                <a:ea typeface="Roboto"/>
                <a:cs typeface="Roboto"/>
                <a:sym typeface="Roboto"/>
              </a:rPr>
              <a:t>It’s the closest one to the Sun of them</a:t>
            </a:r>
            <a:endParaRPr sz="1200" dirty="0">
              <a:solidFill>
                <a:schemeClr val="lt1"/>
              </a:solidFill>
              <a:latin typeface="Roboto"/>
              <a:ea typeface="Roboto"/>
              <a:cs typeface="Roboto"/>
              <a:sym typeface="Roboto"/>
            </a:endParaRPr>
          </a:p>
        </p:txBody>
      </p:sp>
      <p:sp>
        <p:nvSpPr>
          <p:cNvPr id="79" name="Google Shape;79;p17"/>
          <p:cNvSpPr txBox="1"/>
          <p:nvPr/>
        </p:nvSpPr>
        <p:spPr>
          <a:xfrm>
            <a:off x="1214744" y="2739575"/>
            <a:ext cx="1371600" cy="274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solidFill>
                  <a:schemeClr val="lt1"/>
                </a:solidFill>
                <a:latin typeface="Bebas Neue"/>
                <a:ea typeface="Bebas Neue"/>
                <a:cs typeface="Bebas Neue"/>
                <a:sym typeface="Bebas Neue"/>
              </a:rPr>
              <a:t>Mercury</a:t>
            </a:r>
            <a:endParaRPr sz="1700">
              <a:solidFill>
                <a:schemeClr val="lt1"/>
              </a:solidFill>
              <a:latin typeface="Bebas Neue"/>
              <a:ea typeface="Bebas Neue"/>
              <a:cs typeface="Bebas Neue"/>
              <a:sym typeface="Bebas Neue"/>
            </a:endParaRPr>
          </a:p>
        </p:txBody>
      </p:sp>
      <p:sp>
        <p:nvSpPr>
          <p:cNvPr id="83" name="Google Shape;83;p17"/>
          <p:cNvSpPr txBox="1"/>
          <p:nvPr/>
        </p:nvSpPr>
        <p:spPr>
          <a:xfrm>
            <a:off x="2812865" y="4123125"/>
            <a:ext cx="1737300" cy="365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1200" dirty="0">
                <a:solidFill>
                  <a:schemeClr val="lt1"/>
                </a:solidFill>
                <a:latin typeface="Roboto"/>
                <a:ea typeface="Roboto"/>
                <a:cs typeface="Roboto"/>
                <a:sym typeface="Roboto"/>
              </a:rPr>
              <a:t>Despite being red,</a:t>
            </a:r>
            <a:br>
              <a:rPr lang="en" sz="1200" dirty="0">
                <a:solidFill>
                  <a:schemeClr val="lt1"/>
                </a:solidFill>
                <a:latin typeface="Roboto"/>
                <a:ea typeface="Roboto"/>
                <a:cs typeface="Roboto"/>
                <a:sym typeface="Roboto"/>
              </a:rPr>
            </a:br>
            <a:r>
              <a:rPr lang="en" sz="1200" dirty="0">
                <a:solidFill>
                  <a:schemeClr val="lt1"/>
                </a:solidFill>
                <a:latin typeface="Roboto"/>
                <a:ea typeface="Roboto"/>
                <a:cs typeface="Roboto"/>
                <a:sym typeface="Roboto"/>
              </a:rPr>
              <a:t>Mars is a cold place</a:t>
            </a:r>
            <a:endParaRPr sz="1200" dirty="0">
              <a:solidFill>
                <a:schemeClr val="lt1"/>
              </a:solidFill>
              <a:latin typeface="Roboto"/>
              <a:ea typeface="Roboto"/>
              <a:cs typeface="Roboto"/>
              <a:sym typeface="Roboto"/>
            </a:endParaRPr>
          </a:p>
        </p:txBody>
      </p:sp>
      <p:sp>
        <p:nvSpPr>
          <p:cNvPr id="84" name="Google Shape;84;p17"/>
          <p:cNvSpPr txBox="1"/>
          <p:nvPr/>
        </p:nvSpPr>
        <p:spPr>
          <a:xfrm>
            <a:off x="2995715" y="3774325"/>
            <a:ext cx="1371600" cy="274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dirty="0">
                <a:solidFill>
                  <a:schemeClr val="lt1"/>
                </a:solidFill>
                <a:latin typeface="Bebas Neue"/>
                <a:ea typeface="Bebas Neue"/>
                <a:cs typeface="Bebas Neue"/>
                <a:sym typeface="Bebas Neue"/>
              </a:rPr>
              <a:t>Mars</a:t>
            </a:r>
            <a:endParaRPr sz="1700" dirty="0">
              <a:solidFill>
                <a:schemeClr val="lt1"/>
              </a:solidFill>
              <a:latin typeface="Bebas Neue"/>
              <a:ea typeface="Bebas Neue"/>
              <a:cs typeface="Bebas Neue"/>
              <a:sym typeface="Bebas Neue"/>
            </a:endParaRPr>
          </a:p>
        </p:txBody>
      </p:sp>
      <p:sp>
        <p:nvSpPr>
          <p:cNvPr id="88" name="Google Shape;88;p17"/>
          <p:cNvSpPr txBox="1"/>
          <p:nvPr/>
        </p:nvSpPr>
        <p:spPr>
          <a:xfrm>
            <a:off x="4593835" y="2739575"/>
            <a:ext cx="1737300" cy="365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dirty="0">
                <a:solidFill>
                  <a:schemeClr val="lt1"/>
                </a:solidFill>
                <a:latin typeface="Roboto"/>
                <a:ea typeface="Roboto"/>
                <a:cs typeface="Roboto"/>
                <a:sym typeface="Roboto"/>
              </a:rPr>
              <a:t>It’s composed of hydrogen and helium</a:t>
            </a:r>
            <a:endParaRPr sz="1200" dirty="0">
              <a:solidFill>
                <a:schemeClr val="lt1"/>
              </a:solidFill>
              <a:latin typeface="Roboto"/>
              <a:ea typeface="Roboto"/>
              <a:cs typeface="Roboto"/>
              <a:sym typeface="Roboto"/>
            </a:endParaRPr>
          </a:p>
        </p:txBody>
      </p:sp>
      <p:sp>
        <p:nvSpPr>
          <p:cNvPr id="89" name="Google Shape;89;p17"/>
          <p:cNvSpPr txBox="1"/>
          <p:nvPr/>
        </p:nvSpPr>
        <p:spPr>
          <a:xfrm>
            <a:off x="4776685" y="2415450"/>
            <a:ext cx="1371600" cy="274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dirty="0">
                <a:solidFill>
                  <a:schemeClr val="lt1"/>
                </a:solidFill>
                <a:latin typeface="Bebas Neue"/>
                <a:ea typeface="Bebas Neue"/>
                <a:cs typeface="Bebas Neue"/>
                <a:sym typeface="Bebas Neue"/>
              </a:rPr>
              <a:t>SATURN</a:t>
            </a:r>
            <a:endParaRPr sz="1700" dirty="0">
              <a:solidFill>
                <a:schemeClr val="lt1"/>
              </a:solidFill>
              <a:latin typeface="Bebas Neue"/>
              <a:ea typeface="Bebas Neue"/>
              <a:cs typeface="Bebas Neue"/>
              <a:sym typeface="Bebas Neue"/>
            </a:endParaRPr>
          </a:p>
        </p:txBody>
      </p:sp>
      <p:sp>
        <p:nvSpPr>
          <p:cNvPr id="93" name="Google Shape;93;p17"/>
          <p:cNvSpPr txBox="1"/>
          <p:nvPr/>
        </p:nvSpPr>
        <p:spPr>
          <a:xfrm>
            <a:off x="6374806" y="3449937"/>
            <a:ext cx="1737300" cy="365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200" dirty="0">
                <a:solidFill>
                  <a:schemeClr val="lt1"/>
                </a:solidFill>
                <a:latin typeface="Roboto"/>
                <a:ea typeface="Roboto"/>
                <a:cs typeface="Roboto"/>
                <a:sym typeface="Roboto"/>
              </a:rPr>
              <a:t>Neptune is the farthest one from the Sun</a:t>
            </a:r>
            <a:r>
              <a:rPr lang="en" sz="1200" dirty="0">
                <a:solidFill>
                  <a:srgbClr val="434343"/>
                </a:solidFill>
                <a:latin typeface="Roboto"/>
                <a:ea typeface="Roboto"/>
                <a:cs typeface="Roboto"/>
                <a:sym typeface="Roboto"/>
              </a:rPr>
              <a:t> </a:t>
            </a:r>
            <a:endParaRPr sz="1200" dirty="0">
              <a:solidFill>
                <a:schemeClr val="lt1"/>
              </a:solidFill>
              <a:latin typeface="Roboto"/>
              <a:ea typeface="Roboto"/>
              <a:cs typeface="Roboto"/>
              <a:sym typeface="Roboto"/>
            </a:endParaRPr>
          </a:p>
        </p:txBody>
      </p:sp>
      <p:sp>
        <p:nvSpPr>
          <p:cNvPr id="94" name="Google Shape;94;p17"/>
          <p:cNvSpPr txBox="1"/>
          <p:nvPr/>
        </p:nvSpPr>
        <p:spPr>
          <a:xfrm>
            <a:off x="6557656" y="3101138"/>
            <a:ext cx="1371600" cy="274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700">
                <a:solidFill>
                  <a:schemeClr val="lt1"/>
                </a:solidFill>
                <a:latin typeface="Bebas Neue"/>
                <a:ea typeface="Bebas Neue"/>
                <a:cs typeface="Bebas Neue"/>
                <a:sym typeface="Bebas Neue"/>
              </a:rPr>
              <a:t>neptune</a:t>
            </a:r>
            <a:endParaRPr sz="1700">
              <a:solidFill>
                <a:schemeClr val="lt1"/>
              </a:solidFill>
              <a:latin typeface="Bebas Neue"/>
              <a:ea typeface="Bebas Neue"/>
              <a:cs typeface="Bebas Neue"/>
              <a:sym typeface="Bebas Neue"/>
            </a:endParaRPr>
          </a:p>
        </p:txBody>
      </p:sp>
      <p:grpSp>
        <p:nvGrpSpPr>
          <p:cNvPr id="23" name="Group 22">
            <a:extLst>
              <a:ext uri="{FF2B5EF4-FFF2-40B4-BE49-F238E27FC236}">
                <a16:creationId xmlns:a16="http://schemas.microsoft.com/office/drawing/2014/main" id="{E3AB3DB1-9D7E-4E3C-8AFB-FD9BD284373D}"/>
              </a:ext>
            </a:extLst>
          </p:cNvPr>
          <p:cNvGrpSpPr/>
          <p:nvPr/>
        </p:nvGrpSpPr>
        <p:grpSpPr>
          <a:xfrm>
            <a:off x="0" y="-9716"/>
            <a:ext cx="3200400" cy="274320"/>
            <a:chOff x="0" y="-4565"/>
            <a:chExt cx="4191000" cy="488867"/>
          </a:xfrm>
          <a:solidFill>
            <a:schemeClr val="accent1">
              <a:lumMod val="75000"/>
            </a:schemeClr>
          </a:solidFill>
        </p:grpSpPr>
        <p:sp>
          <p:nvSpPr>
            <p:cNvPr id="24" name="Round Single Corner Rectangle 67">
              <a:extLst>
                <a:ext uri="{FF2B5EF4-FFF2-40B4-BE49-F238E27FC236}">
                  <a16:creationId xmlns:a16="http://schemas.microsoft.com/office/drawing/2014/main" id="{44F7CFB4-065D-4347-85CA-89769C74DB49}"/>
                </a:ext>
              </a:extLst>
            </p:cNvPr>
            <p:cNvSpPr/>
            <p:nvPr/>
          </p:nvSpPr>
          <p:spPr>
            <a:xfrm flipV="1">
              <a:off x="0" y="-4565"/>
              <a:ext cx="4191000" cy="488867"/>
            </a:xfrm>
            <a:prstGeom prst="round1Rect">
              <a:avLst>
                <a:gd name="adj" fmla="val 4109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27" name="Oval 26">
              <a:extLst>
                <a:ext uri="{FF2B5EF4-FFF2-40B4-BE49-F238E27FC236}">
                  <a16:creationId xmlns:a16="http://schemas.microsoft.com/office/drawing/2014/main" id="{68875FB2-AE82-4FE5-9E3B-CC071EE7A1E5}"/>
                </a:ext>
              </a:extLst>
            </p:cNvPr>
            <p:cNvSpPr/>
            <p:nvPr/>
          </p:nvSpPr>
          <p:spPr>
            <a:xfrm>
              <a:off x="247582" y="70888"/>
              <a:ext cx="337962" cy="3379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26" name="TextBox 11">
              <a:extLst>
                <a:ext uri="{FF2B5EF4-FFF2-40B4-BE49-F238E27FC236}">
                  <a16:creationId xmlns:a16="http://schemas.microsoft.com/office/drawing/2014/main" id="{0675A686-38DD-4D80-B34F-33BFA63AC1E6}"/>
                </a:ext>
              </a:extLst>
            </p:cNvPr>
            <p:cNvSpPr txBox="1"/>
            <p:nvPr/>
          </p:nvSpPr>
          <p:spPr>
            <a:xfrm>
              <a:off x="80544" y="92287"/>
              <a:ext cx="3677030" cy="219397"/>
            </a:xfrm>
            <a:prstGeom prst="rect">
              <a:avLst/>
            </a:prstGeom>
            <a:grpFill/>
          </p:spPr>
          <p:txBody>
            <a:bodyPr wrap="square" lIns="0" tIns="0" rIns="0" bIns="0" rtlCol="0" anchor="t">
              <a:spAutoFit/>
            </a:bodyPr>
            <a:lstStyle/>
            <a:p>
              <a:pPr algn="ctr">
                <a:defRPr/>
              </a:pPr>
              <a:r>
                <a:rPr lang="mn-MN" sz="800" b="1" dirty="0">
                  <a:solidFill>
                    <a:schemeClr val="bg1"/>
                  </a:solidFill>
                  <a:latin typeface="Arial" panose="020B0604020202020204" pitchFamily="34" charset="0"/>
                  <a:cs typeface="Arial" panose="020B0604020202020204" pitchFamily="34" charset="0"/>
                </a:rPr>
                <a:t>Ажлын хэсгийн танилцуулга</a:t>
              </a:r>
              <a:endParaRPr lang="en-US" sz="800" b="1" dirty="0">
                <a:solidFill>
                  <a:schemeClr val="bg1"/>
                </a:solidFill>
                <a:latin typeface="Arial" panose="020B0604020202020204" pitchFamily="34" charset="0"/>
                <a:cs typeface="Arial" panose="020B0604020202020204" pitchFamily="34" charset="0"/>
              </a:endParaRPr>
            </a:p>
          </p:txBody>
        </p:sp>
      </p:grpSp>
      <p:sp>
        <p:nvSpPr>
          <p:cNvPr id="33" name="Google Shape;392;p27">
            <a:extLst>
              <a:ext uri="{FF2B5EF4-FFF2-40B4-BE49-F238E27FC236}">
                <a16:creationId xmlns:a16="http://schemas.microsoft.com/office/drawing/2014/main" id="{77BE3659-7A8A-42B1-BE45-66AFF81B295B}"/>
              </a:ext>
            </a:extLst>
          </p:cNvPr>
          <p:cNvSpPr/>
          <p:nvPr/>
        </p:nvSpPr>
        <p:spPr>
          <a:xfrm>
            <a:off x="176210" y="847373"/>
            <a:ext cx="2470500" cy="784500"/>
          </a:xfrm>
          <a:prstGeom prst="rightArrow">
            <a:avLst>
              <a:gd name="adj1" fmla="val 100000"/>
              <a:gd name="adj2" fmla="val 50041"/>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mn-MN" sz="1050" dirty="0">
                <a:effectLst/>
                <a:latin typeface="Arial" panose="020B0604020202020204" pitchFamily="34" charset="0"/>
                <a:ea typeface="Calibri" panose="020F0502020204030204" pitchFamily="34" charset="0"/>
              </a:rPr>
              <a:t>Тогтоолын төсөл батлагдсаны дараа үүсч болох нийгэм, эдийн засгийн үр дагавар</a:t>
            </a:r>
            <a:endParaRPr lang="mn-MN" sz="1050" dirty="0"/>
          </a:p>
        </p:txBody>
      </p:sp>
      <p:sp>
        <p:nvSpPr>
          <p:cNvPr id="39" name="Google Shape;389;p27">
            <a:extLst>
              <a:ext uri="{FF2B5EF4-FFF2-40B4-BE49-F238E27FC236}">
                <a16:creationId xmlns:a16="http://schemas.microsoft.com/office/drawing/2014/main" id="{58735D0A-BF95-43B8-8D25-EECD7D9C5B85}"/>
              </a:ext>
            </a:extLst>
          </p:cNvPr>
          <p:cNvSpPr/>
          <p:nvPr/>
        </p:nvSpPr>
        <p:spPr>
          <a:xfrm>
            <a:off x="229104" y="2739575"/>
            <a:ext cx="2470500" cy="1162292"/>
          </a:xfrm>
          <a:prstGeom prst="rightArrow">
            <a:avLst>
              <a:gd name="adj1" fmla="val 100000"/>
              <a:gd name="adj2" fmla="val 50041"/>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mn-MN" sz="1000" dirty="0">
                <a:effectLst/>
                <a:latin typeface="Arial" panose="020B0604020202020204" pitchFamily="34" charset="0"/>
                <a:ea typeface="Calibri" panose="020F0502020204030204" pitchFamily="34" charset="0"/>
              </a:rPr>
              <a:t>Тогтоолын төсөл нь Монгол Улсын Үндсэн хууль болон бусад хуультай хэрхэн уялдах, цаашид холбогдуулан боловсруулах баримт бичгийн санал</a:t>
            </a:r>
            <a:endParaRPr lang="en-US" sz="1000" dirty="0"/>
          </a:p>
        </p:txBody>
      </p:sp>
      <p:cxnSp>
        <p:nvCxnSpPr>
          <p:cNvPr id="40" name="Straight Connector 39">
            <a:extLst>
              <a:ext uri="{FF2B5EF4-FFF2-40B4-BE49-F238E27FC236}">
                <a16:creationId xmlns:a16="http://schemas.microsoft.com/office/drawing/2014/main" id="{764D888B-6191-45E9-AD1B-1728899FE5A6}"/>
              </a:ext>
            </a:extLst>
          </p:cNvPr>
          <p:cNvCxnSpPr>
            <a:cxnSpLocks/>
          </p:cNvCxnSpPr>
          <p:nvPr/>
        </p:nvCxnSpPr>
        <p:spPr>
          <a:xfrm>
            <a:off x="-21835" y="556350"/>
            <a:ext cx="9144000" cy="0"/>
          </a:xfrm>
          <a:prstGeom prst="line">
            <a:avLst/>
          </a:prstGeom>
          <a:ln w="3810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977C69E9-F4A0-4CAD-B0C5-514AF731C490}"/>
              </a:ext>
            </a:extLst>
          </p:cNvPr>
          <p:cNvSpPr txBox="1"/>
          <p:nvPr/>
        </p:nvSpPr>
        <p:spPr>
          <a:xfrm>
            <a:off x="1979298" y="290580"/>
            <a:ext cx="6018185" cy="253916"/>
          </a:xfrm>
          <a:prstGeom prst="rect">
            <a:avLst/>
          </a:prstGeom>
          <a:noFill/>
        </p:spPr>
        <p:txBody>
          <a:bodyPr wrap="square">
            <a:spAutoFit/>
          </a:bodyPr>
          <a:lstStyle/>
          <a:p>
            <a:pPr marL="0" lvl="0" indent="0" algn="r" rtl="0">
              <a:spcBef>
                <a:spcPts val="0"/>
              </a:spcBef>
              <a:spcAft>
                <a:spcPts val="0"/>
              </a:spcAft>
              <a:buNone/>
            </a:pPr>
            <a:r>
              <a:rPr lang="mn-MN" sz="1050" b="1" dirty="0">
                <a:effectLst/>
                <a:latin typeface="Arial" panose="020B0604020202020204" pitchFamily="34" charset="0"/>
                <a:ea typeface="Calibri" panose="020F0502020204030204" pitchFamily="34" charset="0"/>
              </a:rPr>
              <a:t>Тогтоолын төсөл батлагдсаны дараа үүсч болох нийгэм, эдийн засгийн үр дагавар</a:t>
            </a:r>
            <a:endParaRPr lang="mn-MN" sz="1050" dirty="0"/>
          </a:p>
        </p:txBody>
      </p:sp>
      <p:sp>
        <p:nvSpPr>
          <p:cNvPr id="45" name="TextBox 44">
            <a:extLst>
              <a:ext uri="{FF2B5EF4-FFF2-40B4-BE49-F238E27FC236}">
                <a16:creationId xmlns:a16="http://schemas.microsoft.com/office/drawing/2014/main" id="{79F564E7-8C08-43A7-9587-ADDA800E1EDB}"/>
              </a:ext>
            </a:extLst>
          </p:cNvPr>
          <p:cNvSpPr txBox="1"/>
          <p:nvPr/>
        </p:nvSpPr>
        <p:spPr>
          <a:xfrm>
            <a:off x="2769194" y="2615854"/>
            <a:ext cx="6071379" cy="1323439"/>
          </a:xfrm>
          <a:prstGeom prst="rect">
            <a:avLst/>
          </a:prstGeom>
          <a:noFill/>
        </p:spPr>
        <p:txBody>
          <a:bodyPr wrap="square">
            <a:spAutoFit/>
          </a:bodyPr>
          <a:lstStyle/>
          <a:p>
            <a:pPr algn="just"/>
            <a:r>
              <a:rPr lang="mn-MN" sz="1000" dirty="0">
                <a:effectLst/>
                <a:latin typeface="Arial" panose="020B0604020202020204" pitchFamily="34" charset="0"/>
                <a:ea typeface="Arial" panose="020B0604020202020204" pitchFamily="34" charset="0"/>
              </a:rPr>
              <a:t>    “Нийслэлийн өмчит болон </a:t>
            </a:r>
            <a:r>
              <a:rPr lang="mn-MN" sz="1000" dirty="0">
                <a:effectLst/>
                <a:latin typeface="Arial" panose="020B0604020202020204" pitchFamily="34" charset="0"/>
                <a:ea typeface="Calibri" panose="020F0502020204030204" pitchFamily="34" charset="0"/>
              </a:rPr>
              <a:t>өмчийн оролцоотой компаний гүйцэтгэх захирлын сарын үндсэн цалингийн дээд хязгаарыг тогтоох тухай” Нийслэлийн иргэдийн Төлөөлөгчдийн Хурлын тогтоолын төсөл  нь Монгол Улсын Үндсэн хууль, Монгол Улсын засаг захиргаа, нутаг дэвсгэрийн нэгж, түүний удирдлагын тухай хууль, Монгол Улсын нийслэл Улаанбаатар хотын эрх зүйн байдлын тухай хууль, Төсвийн тухай хууль, Төрийн болон орон нутгийн өмчийн тухай хууль, холбогдох бусад тогтоол шийдвэрт нийцэж байгаа бөгөөд тогтоолын төсөл батлагдсантай холбогдуулан, нийслэлийн өмчит болон өмчийн оролцоотой компаний захирлын үндсэн цалингийн хэмжээг тус компаний Төлөөлөн удирдах зөвлөл шинэчлэн батлах шаардлагатай.</a:t>
            </a:r>
            <a:endParaRPr lang="en-US" sz="1000" dirty="0"/>
          </a:p>
        </p:txBody>
      </p:sp>
      <p:sp>
        <p:nvSpPr>
          <p:cNvPr id="20" name="TextBox 19">
            <a:extLst>
              <a:ext uri="{FF2B5EF4-FFF2-40B4-BE49-F238E27FC236}">
                <a16:creationId xmlns:a16="http://schemas.microsoft.com/office/drawing/2014/main" id="{83447E4D-FB69-471E-8B11-5FB08FD4F3CB}"/>
              </a:ext>
            </a:extLst>
          </p:cNvPr>
          <p:cNvSpPr txBox="1"/>
          <p:nvPr/>
        </p:nvSpPr>
        <p:spPr>
          <a:xfrm>
            <a:off x="2586344" y="986404"/>
            <a:ext cx="6071380" cy="415498"/>
          </a:xfrm>
          <a:prstGeom prst="rect">
            <a:avLst/>
          </a:prstGeom>
          <a:noFill/>
        </p:spPr>
        <p:txBody>
          <a:bodyPr wrap="square">
            <a:spAutoFit/>
          </a:bodyPr>
          <a:lstStyle/>
          <a:p>
            <a:pPr marR="0" indent="168275" algn="just">
              <a:spcBef>
                <a:spcPts val="0"/>
              </a:spcBef>
              <a:spcAft>
                <a:spcPts val="0"/>
              </a:spcAft>
            </a:pPr>
            <a:r>
              <a:rPr lang="mn-MN" sz="1050" dirty="0">
                <a:effectLst/>
                <a:latin typeface="Arial" panose="020B0604020202020204" pitchFamily="34" charset="0"/>
                <a:ea typeface="Calibri" panose="020F0502020204030204" pitchFamily="34" charset="0"/>
              </a:rPr>
              <a:t>Нийслэлийн өмчит болон өмчийн оролцоотой компаниудын захирлуудын цалин хөлсний ялгаатай байдал багасч, хөдөлмөрийн харилцаан дахь тэгш байдал хангагдана.</a:t>
            </a:r>
            <a:endParaRPr lang="en-US" sz="1050" dirty="0"/>
          </a:p>
        </p:txBody>
      </p:sp>
    </p:spTree>
    <p:extLst>
      <p:ext uri="{BB962C8B-B14F-4D97-AF65-F5344CB8AC3E}">
        <p14:creationId xmlns:p14="http://schemas.microsoft.com/office/powerpoint/2010/main" val="2856607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3">
            <a:extLst>
              <a:ext uri="{FF2B5EF4-FFF2-40B4-BE49-F238E27FC236}">
                <a16:creationId xmlns:a16="http://schemas.microsoft.com/office/drawing/2014/main" id="{161AA55B-8B30-4086-965E-BA16DC30D599}"/>
              </a:ext>
            </a:extLst>
          </p:cNvPr>
          <p:cNvSpPr txBox="1"/>
          <p:nvPr/>
        </p:nvSpPr>
        <p:spPr>
          <a:xfrm>
            <a:off x="-126712" y="1786612"/>
            <a:ext cx="9518086" cy="1620254"/>
          </a:xfrm>
          <a:prstGeom prst="rect">
            <a:avLst/>
          </a:prstGeom>
          <a:noFill/>
          <a:ln>
            <a:noFill/>
          </a:ln>
          <a:effectLst>
            <a:outerShdw blurRad="63500" sx="102000" sy="102000" algn="ctr" rotWithShape="0">
              <a:prstClr val="black">
                <a:alpha val="40000"/>
              </a:prstClr>
            </a:outerShdw>
          </a:effectLst>
        </p:spPr>
        <p:txBody>
          <a:bodyPr vert="horz" wrap="square" lIns="0" tIns="0" rIns="0" bIns="0" rtlCol="0">
            <a:noAutofit/>
          </a:bodyPr>
          <a:lstStyle/>
          <a:p>
            <a:pPr marL="9525" marR="9525" algn="ctr"/>
            <a:r>
              <a:rPr lang="mn-MN" sz="2700" b="1" spc="-41" dirty="0">
                <a:ln w="3175">
                  <a:noFill/>
                </a:ln>
                <a:solidFill>
                  <a:schemeClr val="accent1">
                    <a:lumMod val="7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АМЖИЛТ ХҮСЬЕ</a:t>
            </a:r>
            <a:r>
              <a:rPr lang="en-US" sz="2700" b="1" spc="-41" dirty="0">
                <a:ln w="3175">
                  <a:noFill/>
                </a:ln>
                <a:solidFill>
                  <a:schemeClr val="accent1">
                    <a:lumMod val="7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endParaRPr lang="mn-MN" sz="2700" b="1" spc="-41" dirty="0">
              <a:ln w="3175">
                <a:noFill/>
              </a:ln>
              <a:solidFill>
                <a:schemeClr val="accent1">
                  <a:lumMod val="7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7501225"/>
      </p:ext>
    </p:extLst>
  </p:cSld>
  <p:clrMapOvr>
    <a:masterClrMapping/>
  </p:clrMapOvr>
</p:sld>
</file>

<file path=ppt/theme/theme1.xml><?xml version="1.0" encoding="utf-8"?>
<a:theme xmlns:a="http://schemas.openxmlformats.org/drawingml/2006/main" name="Bar Charts by Slidesgo">
  <a:themeElements>
    <a:clrScheme name="Simple Light">
      <a:dk1>
        <a:srgbClr val="000000"/>
      </a:dk1>
      <a:lt1>
        <a:srgbClr val="FFFFFF"/>
      </a:lt1>
      <a:dk2>
        <a:srgbClr val="9C9C9C"/>
      </a:dk2>
      <a:lt2>
        <a:srgbClr val="E7E7E7"/>
      </a:lt2>
      <a:accent1>
        <a:srgbClr val="C35B7E"/>
      </a:accent1>
      <a:accent2>
        <a:srgbClr val="910736"/>
      </a:accent2>
      <a:accent3>
        <a:srgbClr val="866BA8"/>
      </a:accent3>
      <a:accent4>
        <a:srgbClr val="F13710"/>
      </a:accent4>
      <a:accent5>
        <a:srgbClr val="F8C928"/>
      </a:accent5>
      <a:accent6>
        <a:srgbClr val="FF8817"/>
      </a:accent6>
      <a:hlink>
        <a:srgbClr val="5A042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599</TotalTime>
  <Words>831</Words>
  <Application>Microsoft Office PowerPoint</Application>
  <PresentationFormat>On-screen Show (16:9)</PresentationFormat>
  <Paragraphs>83</Paragraphs>
  <Slides>7</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Mogul Arial</vt:lpstr>
      <vt:lpstr>Bebas Neue</vt:lpstr>
      <vt:lpstr>Fira Sans Extra Condensed SemiBold</vt:lpstr>
      <vt:lpstr>Roboto</vt:lpstr>
      <vt:lpstr>Arial</vt:lpstr>
      <vt:lpstr>Bar Charts by Slidesgo</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erdene99181596@gmail.com</cp:lastModifiedBy>
  <cp:revision>49</cp:revision>
  <cp:lastPrinted>2025-03-20T08:40:05Z</cp:lastPrinted>
  <dcterms:modified xsi:type="dcterms:W3CDTF">2025-03-20T08:51:53Z</dcterms:modified>
</cp:coreProperties>
</file>