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109" r:id="rId1"/>
  </p:sldMasterIdLst>
  <p:notesMasterIdLst>
    <p:notesMasterId r:id="rId11"/>
  </p:notesMasterIdLst>
  <p:handoutMasterIdLst>
    <p:handoutMasterId r:id="rId12"/>
  </p:handoutMasterIdLst>
  <p:sldIdLst>
    <p:sldId id="256" r:id="rId2"/>
    <p:sldId id="286" r:id="rId3"/>
    <p:sldId id="287" r:id="rId4"/>
    <p:sldId id="289" r:id="rId5"/>
    <p:sldId id="266" r:id="rId6"/>
    <p:sldId id="288" r:id="rId7"/>
    <p:sldId id="280" r:id="rId8"/>
    <p:sldId id="290" r:id="rId9"/>
    <p:sldId id="267" r:id="rId10"/>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86" autoAdjust="0"/>
    <p:restoredTop sz="96404" autoAdjust="0"/>
  </p:normalViewPr>
  <p:slideViewPr>
    <p:cSldViewPr snapToGrid="0">
      <p:cViewPr varScale="1">
        <p:scale>
          <a:sx n="111" d="100"/>
          <a:sy n="111" d="100"/>
        </p:scale>
        <p:origin x="606" y="78"/>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1699" cy="463408"/>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sz="quarter" idx="1"/>
          </p:nvPr>
        </p:nvSpPr>
        <p:spPr>
          <a:xfrm>
            <a:off x="3936769" y="0"/>
            <a:ext cx="3011699" cy="463408"/>
          </a:xfrm>
          <a:prstGeom prst="rect">
            <a:avLst/>
          </a:prstGeom>
        </p:spPr>
        <p:txBody>
          <a:bodyPr vert="horz" lIns="92487" tIns="46244" rIns="92487" bIns="46244" rtlCol="0"/>
          <a:lstStyle>
            <a:lvl1pPr algn="r">
              <a:defRPr sz="1200"/>
            </a:lvl1pPr>
          </a:lstStyle>
          <a:p>
            <a:fld id="{8DAB3AE6-332E-4FF3-BC78-982624A89088}" type="datetimeFigureOut">
              <a:rPr lang="en-US" smtClean="0"/>
              <a:t>3/11/2025</a:t>
            </a:fld>
            <a:endParaRPr lang="en-US"/>
          </a:p>
        </p:txBody>
      </p:sp>
      <p:sp>
        <p:nvSpPr>
          <p:cNvPr id="4" name="Footer Placeholder 3"/>
          <p:cNvSpPr>
            <a:spLocks noGrp="1"/>
          </p:cNvSpPr>
          <p:nvPr>
            <p:ph type="ftr" sz="quarter" idx="2"/>
          </p:nvPr>
        </p:nvSpPr>
        <p:spPr>
          <a:xfrm>
            <a:off x="1" y="8772669"/>
            <a:ext cx="3011699" cy="463407"/>
          </a:xfrm>
          <a:prstGeom prst="rect">
            <a:avLst/>
          </a:prstGeom>
        </p:spPr>
        <p:txBody>
          <a:bodyPr vert="horz" lIns="92487" tIns="46244" rIns="92487" bIns="46244" rtlCol="0" anchor="b"/>
          <a:lstStyle>
            <a:lvl1pPr algn="l">
              <a:defRPr sz="1200"/>
            </a:lvl1pPr>
          </a:lstStyle>
          <a:p>
            <a:endParaRPr lang="en-US"/>
          </a:p>
        </p:txBody>
      </p:sp>
      <p:sp>
        <p:nvSpPr>
          <p:cNvPr id="5" name="Slide Number Placeholder 4"/>
          <p:cNvSpPr>
            <a:spLocks noGrp="1"/>
          </p:cNvSpPr>
          <p:nvPr>
            <p:ph type="sldNum" sz="quarter" idx="3"/>
          </p:nvPr>
        </p:nvSpPr>
        <p:spPr>
          <a:xfrm>
            <a:off x="3936769" y="8772669"/>
            <a:ext cx="3011699" cy="463407"/>
          </a:xfrm>
          <a:prstGeom prst="rect">
            <a:avLst/>
          </a:prstGeom>
        </p:spPr>
        <p:txBody>
          <a:bodyPr vert="horz" lIns="92487" tIns="46244" rIns="92487" bIns="46244" rtlCol="0" anchor="b"/>
          <a:lstStyle>
            <a:lvl1pPr algn="r">
              <a:defRPr sz="1200"/>
            </a:lvl1pPr>
          </a:lstStyle>
          <a:p>
            <a:fld id="{CF2FFC0A-E429-4CF3-ACD5-8A8A3228A984}" type="slidenum">
              <a:rPr lang="en-US" smtClean="0"/>
              <a:t>‹#›</a:t>
            </a:fld>
            <a:endParaRPr lang="en-US"/>
          </a:p>
        </p:txBody>
      </p:sp>
    </p:spTree>
    <p:extLst>
      <p:ext uri="{BB962C8B-B14F-4D97-AF65-F5344CB8AC3E}">
        <p14:creationId xmlns:p14="http://schemas.microsoft.com/office/powerpoint/2010/main" val="1110691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1699" cy="463408"/>
          </a:xfrm>
          <a:prstGeom prst="rect">
            <a:avLst/>
          </a:prstGeom>
        </p:spPr>
        <p:txBody>
          <a:bodyPr vert="horz" lIns="92487" tIns="46244" rIns="92487" bIns="46244" rtlCol="0"/>
          <a:lstStyle>
            <a:lvl1pPr algn="l">
              <a:defRPr sz="1200"/>
            </a:lvl1pPr>
          </a:lstStyle>
          <a:p>
            <a:endParaRPr lang="en-US"/>
          </a:p>
        </p:txBody>
      </p:sp>
      <p:sp>
        <p:nvSpPr>
          <p:cNvPr id="3" name="Date Placeholder 2"/>
          <p:cNvSpPr>
            <a:spLocks noGrp="1"/>
          </p:cNvSpPr>
          <p:nvPr>
            <p:ph type="dt" idx="1"/>
          </p:nvPr>
        </p:nvSpPr>
        <p:spPr>
          <a:xfrm>
            <a:off x="3936769" y="0"/>
            <a:ext cx="3011699" cy="463408"/>
          </a:xfrm>
          <a:prstGeom prst="rect">
            <a:avLst/>
          </a:prstGeom>
        </p:spPr>
        <p:txBody>
          <a:bodyPr vert="horz" lIns="92487" tIns="46244" rIns="92487" bIns="46244" rtlCol="0"/>
          <a:lstStyle>
            <a:lvl1pPr algn="r">
              <a:defRPr sz="1200"/>
            </a:lvl1pPr>
          </a:lstStyle>
          <a:p>
            <a:fld id="{43ECEEF8-5FDC-4309-81BF-3472B8C89E29}" type="datetimeFigureOut">
              <a:rPr lang="en-US" smtClean="0"/>
              <a:t>3/11/2025</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87" tIns="46244" rIns="92487" bIns="46244" rtlCol="0" anchor="ctr"/>
          <a:lstStyle/>
          <a:p>
            <a:endParaRPr lang="en-US"/>
          </a:p>
        </p:txBody>
      </p:sp>
      <p:sp>
        <p:nvSpPr>
          <p:cNvPr id="5" name="Notes Placeholder 4"/>
          <p:cNvSpPr>
            <a:spLocks noGrp="1"/>
          </p:cNvSpPr>
          <p:nvPr>
            <p:ph type="body" sz="quarter" idx="3"/>
          </p:nvPr>
        </p:nvSpPr>
        <p:spPr>
          <a:xfrm>
            <a:off x="695008" y="4444861"/>
            <a:ext cx="5560060" cy="3636704"/>
          </a:xfrm>
          <a:prstGeom prst="rect">
            <a:avLst/>
          </a:prstGeom>
        </p:spPr>
        <p:txBody>
          <a:bodyPr vert="horz" lIns="92487" tIns="46244" rIns="92487" bIns="4624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69"/>
            <a:ext cx="3011699" cy="463407"/>
          </a:xfrm>
          <a:prstGeom prst="rect">
            <a:avLst/>
          </a:prstGeom>
        </p:spPr>
        <p:txBody>
          <a:bodyPr vert="horz" lIns="92487" tIns="46244" rIns="92487" bIns="46244"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69"/>
            <a:ext cx="3011699" cy="463407"/>
          </a:xfrm>
          <a:prstGeom prst="rect">
            <a:avLst/>
          </a:prstGeom>
        </p:spPr>
        <p:txBody>
          <a:bodyPr vert="horz" lIns="92487" tIns="46244" rIns="92487" bIns="46244" rtlCol="0" anchor="b"/>
          <a:lstStyle>
            <a:lvl1pPr algn="r">
              <a:defRPr sz="1200"/>
            </a:lvl1pPr>
          </a:lstStyle>
          <a:p>
            <a:fld id="{532A0664-4395-40D9-9034-FB35A970C337}" type="slidenum">
              <a:rPr lang="en-US" smtClean="0"/>
              <a:t>‹#›</a:t>
            </a:fld>
            <a:endParaRPr lang="en-US"/>
          </a:p>
        </p:txBody>
      </p:sp>
    </p:spTree>
    <p:extLst>
      <p:ext uri="{BB962C8B-B14F-4D97-AF65-F5344CB8AC3E}">
        <p14:creationId xmlns:p14="http://schemas.microsoft.com/office/powerpoint/2010/main" val="712670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1154113"/>
            <a:ext cx="5543550" cy="3117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2A0664-4395-40D9-9034-FB35A970C337}" type="slidenum">
              <a:rPr lang="en-US" smtClean="0"/>
              <a:t>1</a:t>
            </a:fld>
            <a:endParaRPr lang="en-US"/>
          </a:p>
        </p:txBody>
      </p:sp>
    </p:spTree>
    <p:extLst>
      <p:ext uri="{BB962C8B-B14F-4D97-AF65-F5344CB8AC3E}">
        <p14:creationId xmlns:p14="http://schemas.microsoft.com/office/powerpoint/2010/main" val="3732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1154113"/>
            <a:ext cx="5543550" cy="3117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2A0664-4395-40D9-9034-FB35A970C337}" type="slidenum">
              <a:rPr lang="en-US" smtClean="0"/>
              <a:t>5</a:t>
            </a:fld>
            <a:endParaRPr lang="en-US"/>
          </a:p>
        </p:txBody>
      </p:sp>
    </p:spTree>
    <p:extLst>
      <p:ext uri="{BB962C8B-B14F-4D97-AF65-F5344CB8AC3E}">
        <p14:creationId xmlns:p14="http://schemas.microsoft.com/office/powerpoint/2010/main" val="384257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1154113"/>
            <a:ext cx="5543550" cy="31178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2A0664-4395-40D9-9034-FB35A970C337}" type="slidenum">
              <a:rPr lang="en-US" smtClean="0"/>
              <a:t>9</a:t>
            </a:fld>
            <a:endParaRPr lang="en-US"/>
          </a:p>
        </p:txBody>
      </p:sp>
    </p:spTree>
    <p:extLst>
      <p:ext uri="{BB962C8B-B14F-4D97-AF65-F5344CB8AC3E}">
        <p14:creationId xmlns:p14="http://schemas.microsoft.com/office/powerpoint/2010/main" val="2149499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69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925006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06355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94300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908989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0010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11281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35048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34035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611050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426286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3/11/2025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954831656"/>
      </p:ext>
    </p:extLst>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 id="2147484115" r:id="rId6"/>
    <p:sldLayoutId id="2147484116" r:id="rId7"/>
    <p:sldLayoutId id="2147484117" r:id="rId8"/>
    <p:sldLayoutId id="2147484118" r:id="rId9"/>
    <p:sldLayoutId id="2147484119" r:id="rId10"/>
    <p:sldLayoutId id="21474841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9" name="Rectangle 8">
            <a:extLst>
              <a:ext uri="{FF2B5EF4-FFF2-40B4-BE49-F238E27FC236}">
                <a16:creationId xmlns:a16="http://schemas.microsoft.com/office/drawing/2014/main" id="{C846E024-5268-4337-B1D6-80DFAC416369}"/>
              </a:ext>
            </a:extLst>
          </p:cNvPr>
          <p:cNvSpPr/>
          <p:nvPr/>
        </p:nvSpPr>
        <p:spPr>
          <a:xfrm>
            <a:off x="0" y="1"/>
            <a:ext cx="12321796"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1">
                  <a:lumMod val="40000"/>
                  <a:lumOff val="60000"/>
                </a:schemeClr>
              </a:solidFill>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98" y="5298393"/>
            <a:ext cx="12192000" cy="1664437"/>
          </a:xfrm>
          <a:prstGeom prst="rect">
            <a:avLst/>
          </a:prstGeom>
        </p:spPr>
      </p:pic>
      <p:pic>
        <p:nvPicPr>
          <p:cNvPr id="8"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5121" y="244856"/>
            <a:ext cx="1504060" cy="1427987"/>
          </a:xfrm>
          <a:prstGeom prst="rect">
            <a:avLst/>
          </a:prstGeom>
        </p:spPr>
      </p:pic>
      <p:sp>
        <p:nvSpPr>
          <p:cNvPr id="3" name="Subtitle 2"/>
          <p:cNvSpPr>
            <a:spLocks noGrp="1"/>
          </p:cNvSpPr>
          <p:nvPr>
            <p:ph type="subTitle" idx="1"/>
          </p:nvPr>
        </p:nvSpPr>
        <p:spPr>
          <a:xfrm>
            <a:off x="1876521" y="2984411"/>
            <a:ext cx="8915399" cy="977082"/>
          </a:xfrm>
        </p:spPr>
        <p:txBody>
          <a:bodyPr>
            <a:noAutofit/>
          </a:bodyPr>
          <a:lstStyle/>
          <a:p>
            <a:pPr algn="ctr"/>
            <a:r>
              <a:rPr lang="mn-MN" dirty="0">
                <a:solidFill>
                  <a:schemeClr val="accent5">
                    <a:lumMod val="50000"/>
                  </a:schemeClr>
                </a:solidFill>
                <a:latin typeface="Arial" panose="020B0604020202020204" pitchFamily="34" charset="0"/>
                <a:cs typeface="Arial" panose="020B0604020202020204" pitchFamily="34" charset="0"/>
              </a:rPr>
              <a:t>“ХОРООНЫ ХЭСГИЙН АХЛАГЧИЙН УРАМШУУЛАЛ</a:t>
            </a:r>
            <a:endParaRPr lang="en-US" dirty="0">
              <a:solidFill>
                <a:schemeClr val="accent5">
                  <a:lumMod val="50000"/>
                </a:schemeClr>
              </a:solidFill>
              <a:latin typeface="Arial" panose="020B0604020202020204" pitchFamily="34" charset="0"/>
              <a:cs typeface="Arial" panose="020B0604020202020204" pitchFamily="34" charset="0"/>
            </a:endParaRPr>
          </a:p>
        </p:txBody>
      </p:sp>
      <p:sp>
        <p:nvSpPr>
          <p:cNvPr id="4" name="Subtitle 2"/>
          <p:cNvSpPr txBox="1">
            <a:spLocks/>
          </p:cNvSpPr>
          <p:nvPr/>
        </p:nvSpPr>
        <p:spPr>
          <a:xfrm>
            <a:off x="5438159" y="5561541"/>
            <a:ext cx="1529697" cy="463981"/>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mn-MN" sz="2000" dirty="0">
                <a:solidFill>
                  <a:srgbClr val="002060"/>
                </a:solidFill>
                <a:latin typeface="Arial" panose="020B0604020202020204" pitchFamily="34" charset="0"/>
                <a:cs typeface="Arial" panose="020B0604020202020204" pitchFamily="34" charset="0"/>
              </a:rPr>
              <a:t>2</a:t>
            </a:r>
            <a:r>
              <a:rPr lang="en-US" sz="2000" dirty="0">
                <a:solidFill>
                  <a:srgbClr val="002060"/>
                </a:solidFill>
                <a:latin typeface="Arial" panose="020B0604020202020204" pitchFamily="34" charset="0"/>
                <a:cs typeface="Arial" panose="020B0604020202020204" pitchFamily="34" charset="0"/>
              </a:rPr>
              <a:t>02</a:t>
            </a:r>
            <a:r>
              <a:rPr lang="mn-MN" sz="2000" dirty="0">
                <a:solidFill>
                  <a:srgbClr val="002060"/>
                </a:solidFill>
                <a:latin typeface="Arial" panose="020B0604020202020204" pitchFamily="34" charset="0"/>
                <a:cs typeface="Arial" panose="020B0604020202020204" pitchFamily="34" charset="0"/>
              </a:rPr>
              <a:t>5</a:t>
            </a:r>
            <a:r>
              <a:rPr lang="en-US" sz="2000" dirty="0">
                <a:solidFill>
                  <a:srgbClr val="002060"/>
                </a:solidFill>
                <a:latin typeface="Arial" panose="020B0604020202020204" pitchFamily="34" charset="0"/>
                <a:cs typeface="Arial" panose="020B0604020202020204" pitchFamily="34" charset="0"/>
              </a:rPr>
              <a:t> </a:t>
            </a:r>
            <a:r>
              <a:rPr lang="mn-MN" sz="2000" dirty="0">
                <a:solidFill>
                  <a:srgbClr val="002060"/>
                </a:solidFill>
                <a:latin typeface="Arial" panose="020B0604020202020204" pitchFamily="34" charset="0"/>
                <a:cs typeface="Arial" panose="020B0604020202020204" pitchFamily="34" charset="0"/>
              </a:rPr>
              <a:t>он</a:t>
            </a:r>
            <a:endParaRPr lang="en-US" sz="2000" dirty="0">
              <a:solidFill>
                <a:srgbClr val="002060"/>
              </a:solidFill>
              <a:latin typeface="Arial" panose="020B0604020202020204" pitchFamily="34" charset="0"/>
              <a:cs typeface="Arial" panose="020B0604020202020204" pitchFamily="34" charset="0"/>
            </a:endParaRPr>
          </a:p>
        </p:txBody>
      </p:sp>
      <p:sp>
        <p:nvSpPr>
          <p:cNvPr id="6" name="Subtitle 2"/>
          <p:cNvSpPr txBox="1">
            <a:spLocks/>
          </p:cNvSpPr>
          <p:nvPr/>
        </p:nvSpPr>
        <p:spPr>
          <a:xfrm>
            <a:off x="1876520" y="4569866"/>
            <a:ext cx="8915399" cy="728527"/>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mn-MN" sz="2000" dirty="0">
                <a:solidFill>
                  <a:schemeClr val="accent5">
                    <a:lumMod val="50000"/>
                  </a:schemeClr>
                </a:solidFill>
                <a:latin typeface="Arial" panose="020B0604020202020204" pitchFamily="34" charset="0"/>
                <a:cs typeface="Arial" panose="020B0604020202020204" pitchFamily="34" charset="0"/>
              </a:rPr>
              <a:t>НИЙСЛЭЛИЙН ЗАСАГ ДАРГЫН ТАМГЫН ГАЗРЫН</a:t>
            </a:r>
          </a:p>
          <a:p>
            <a:pPr algn="ctr"/>
            <a:r>
              <a:rPr lang="mn-MN" sz="2000" dirty="0">
                <a:solidFill>
                  <a:schemeClr val="accent5">
                    <a:lumMod val="50000"/>
                  </a:schemeClr>
                </a:solidFill>
                <a:latin typeface="Arial" panose="020B0604020202020204" pitchFamily="34" charset="0"/>
                <a:cs typeface="Arial" panose="020B0604020202020204" pitchFamily="34" charset="0"/>
              </a:rPr>
              <a:t>ТӨРИЙН ЗАХИРГААНЫ УИРДЛАГЫН ГАЗРЫН ДАРГА Ү.ГАНБОЛД</a:t>
            </a:r>
            <a:endParaRPr lang="en-US" sz="2000" dirty="0">
              <a:solidFill>
                <a:schemeClr val="accent5">
                  <a:lumMod val="50000"/>
                </a:schemeClr>
              </a:solidFill>
              <a:latin typeface="Arial" panose="020B0604020202020204" pitchFamily="34" charset="0"/>
              <a:cs typeface="Arial" panose="020B0604020202020204" pitchFamily="34" charset="0"/>
            </a:endParaRPr>
          </a:p>
        </p:txBody>
      </p:sp>
      <p:sp>
        <p:nvSpPr>
          <p:cNvPr id="7" name="Text 118"/>
          <p:cNvSpPr txBox="1"/>
          <p:nvPr/>
        </p:nvSpPr>
        <p:spPr>
          <a:xfrm>
            <a:off x="3300491" y="1839644"/>
            <a:ext cx="4815581" cy="827608"/>
          </a:xfrm>
          <a:prstGeom prst="rect">
            <a:avLst/>
          </a:prstGeom>
          <a:noFill/>
        </p:spPr>
        <p:txBody>
          <a:bodyPr wrap="square" lIns="36000" tIns="0" rIns="36000" bIns="0" rtlCol="0" anchor="ctr"/>
          <a:lstStyle/>
          <a:p>
            <a:pPr algn="ctr"/>
            <a:r>
              <a:rPr lang="mn-MN" sz="2000" dirty="0">
                <a:solidFill>
                  <a:srgbClr val="002060"/>
                </a:solidFill>
                <a:latin typeface="Arial" panose="020B0604020202020204" pitchFamily="34" charset="0"/>
                <a:cs typeface="Arial" panose="020B0604020202020204" pitchFamily="34" charset="0"/>
              </a:rPr>
              <a:t>НИЙСЛЭЛИЙН ЗАСАГ ДАРГЫН ТАМГЫН ГАЗАР</a:t>
            </a:r>
          </a:p>
        </p:txBody>
      </p:sp>
    </p:spTree>
    <p:extLst>
      <p:ext uri="{BB962C8B-B14F-4D97-AF65-F5344CB8AC3E}">
        <p14:creationId xmlns:p14="http://schemas.microsoft.com/office/powerpoint/2010/main" val="2088880979"/>
      </p:ext>
    </p:extLst>
  </p:cSld>
  <p:clrMapOvr>
    <a:masterClrMapping/>
  </p:clrMapOvr>
  <mc:AlternateContent xmlns:mc="http://schemas.openxmlformats.org/markup-compatibility/2006" xmlns:p14="http://schemas.microsoft.com/office/powerpoint/2010/main">
    <mc:Choice Requires="p14">
      <p:transition p14:dur="10" advTm="3780"/>
    </mc:Choice>
    <mc:Fallback xmlns="">
      <p:transition advTm="3780"/>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50BD21-3A9B-425E-B8AA-110FA2A89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457" y="562167"/>
            <a:ext cx="1982627" cy="2165497"/>
          </a:xfrm>
          <a:prstGeom prst="rect">
            <a:avLst/>
          </a:prstGeom>
        </p:spPr>
      </p:pic>
      <p:pic>
        <p:nvPicPr>
          <p:cNvPr id="5" name="Picture 4">
            <a:extLst>
              <a:ext uri="{FF2B5EF4-FFF2-40B4-BE49-F238E27FC236}">
                <a16:creationId xmlns:a16="http://schemas.microsoft.com/office/drawing/2014/main" id="{CCD2B1A3-1427-4EDA-942C-B17BC13D9D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625" y="2530302"/>
            <a:ext cx="1982627" cy="2165497"/>
          </a:xfrm>
          <a:prstGeom prst="rect">
            <a:avLst/>
          </a:prstGeom>
        </p:spPr>
      </p:pic>
      <p:sp>
        <p:nvSpPr>
          <p:cNvPr id="10" name="Title 3">
            <a:extLst>
              <a:ext uri="{FF2B5EF4-FFF2-40B4-BE49-F238E27FC236}">
                <a16:creationId xmlns:a16="http://schemas.microsoft.com/office/drawing/2014/main" id="{AB4A61F4-92B1-4746-A771-098281113630}"/>
              </a:ext>
            </a:extLst>
          </p:cNvPr>
          <p:cNvSpPr txBox="1">
            <a:spLocks/>
          </p:cNvSpPr>
          <p:nvPr/>
        </p:nvSpPr>
        <p:spPr>
          <a:xfrm>
            <a:off x="3478051" y="1191726"/>
            <a:ext cx="7513801" cy="7195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mn-MN" sz="1800" dirty="0">
                <a:solidFill>
                  <a:srgbClr val="002060"/>
                </a:solidFill>
                <a:latin typeface="Arial" panose="020B0604020202020204" pitchFamily="34" charset="0"/>
                <a:ea typeface="DengXian" panose="02010600030101010101" pitchFamily="2" charset="-122"/>
              </a:rPr>
              <a:t>Монгол Улсын Үндсэн хуульд 2019 онд оруулсан нэмэлт, өөрчлөлт</a:t>
            </a:r>
            <a:endParaRPr lang="en-US" sz="1800" dirty="0">
              <a:solidFill>
                <a:srgbClr val="002060"/>
              </a:solidFill>
            </a:endParaRPr>
          </a:p>
        </p:txBody>
      </p:sp>
      <p:sp>
        <p:nvSpPr>
          <p:cNvPr id="12" name="Title 3">
            <a:extLst>
              <a:ext uri="{FF2B5EF4-FFF2-40B4-BE49-F238E27FC236}">
                <a16:creationId xmlns:a16="http://schemas.microsoft.com/office/drawing/2014/main" id="{1FD14112-AC10-4289-9A72-4AD3863C072E}"/>
              </a:ext>
            </a:extLst>
          </p:cNvPr>
          <p:cNvSpPr txBox="1">
            <a:spLocks/>
          </p:cNvSpPr>
          <p:nvPr/>
        </p:nvSpPr>
        <p:spPr>
          <a:xfrm>
            <a:off x="6013393" y="2530300"/>
            <a:ext cx="4794191" cy="989176"/>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mn-MN" sz="1800" dirty="0">
                <a:solidFill>
                  <a:srgbClr val="002060"/>
                </a:solidFill>
                <a:latin typeface="Arial" panose="020B0604020202020204" pitchFamily="34" charset="0"/>
                <a:ea typeface="DengXian" panose="02010600030101010101" pitchFamily="2" charset="-122"/>
              </a:rPr>
              <a:t>Монгол Улсын Засаг захиргаа, нутаг дэвсгэрийн нэгж, түүний удирдлагын тухай /шинэчилсэн найруулга/ хууль</a:t>
            </a:r>
            <a:endParaRPr lang="en-US" sz="1800" dirty="0">
              <a:solidFill>
                <a:srgbClr val="002060"/>
              </a:solidFill>
            </a:endParaRPr>
          </a:p>
        </p:txBody>
      </p:sp>
      <p:sp>
        <p:nvSpPr>
          <p:cNvPr id="13" name="Title 3">
            <a:extLst>
              <a:ext uri="{FF2B5EF4-FFF2-40B4-BE49-F238E27FC236}">
                <a16:creationId xmlns:a16="http://schemas.microsoft.com/office/drawing/2014/main" id="{00F02085-E27C-4976-B964-A345DE6E73A0}"/>
              </a:ext>
            </a:extLst>
          </p:cNvPr>
          <p:cNvSpPr txBox="1">
            <a:spLocks/>
          </p:cNvSpPr>
          <p:nvPr/>
        </p:nvSpPr>
        <p:spPr>
          <a:xfrm>
            <a:off x="6013392" y="3613048"/>
            <a:ext cx="4794191" cy="989176"/>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mn-MN" sz="1800" dirty="0">
                <a:solidFill>
                  <a:srgbClr val="002060"/>
                </a:solidFill>
                <a:latin typeface="Arial" panose="020B0604020202020204" pitchFamily="34" charset="0"/>
                <a:ea typeface="DengXian" panose="02010600030101010101" pitchFamily="2" charset="-122"/>
              </a:rPr>
              <a:t>Монгол Улсын нийслэл Улаанбаатар хотын эрх зүйн байдлын тухай /шинэчилсэн найруулга/ хууль</a:t>
            </a:r>
            <a:endParaRPr lang="en-US" sz="1800" dirty="0">
              <a:solidFill>
                <a:srgbClr val="002060"/>
              </a:solidFill>
            </a:endParaRPr>
          </a:p>
        </p:txBody>
      </p:sp>
      <p:pic>
        <p:nvPicPr>
          <p:cNvPr id="14" name="Picture 13">
            <a:extLst>
              <a:ext uri="{FF2B5EF4-FFF2-40B4-BE49-F238E27FC236}">
                <a16:creationId xmlns:a16="http://schemas.microsoft.com/office/drawing/2014/main" id="{1313DDE5-F1E1-456D-96FB-6C277F1BE8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420646"/>
            <a:ext cx="12192000" cy="1530015"/>
          </a:xfrm>
          <a:prstGeom prst="rect">
            <a:avLst/>
          </a:prstGeom>
        </p:spPr>
      </p:pic>
    </p:spTree>
    <p:extLst>
      <p:ext uri="{BB962C8B-B14F-4D97-AF65-F5344CB8AC3E}">
        <p14:creationId xmlns:p14="http://schemas.microsoft.com/office/powerpoint/2010/main" val="1834109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FB2090-9B8D-4A13-8312-ED1588B7F222}"/>
              </a:ext>
            </a:extLst>
          </p:cNvPr>
          <p:cNvSpPr/>
          <p:nvPr/>
        </p:nvSpPr>
        <p:spPr>
          <a:xfrm>
            <a:off x="225552" y="905204"/>
            <a:ext cx="11740896" cy="5078313"/>
          </a:xfrm>
          <a:prstGeom prst="rect">
            <a:avLst/>
          </a:prstGeom>
        </p:spPr>
        <p:txBody>
          <a:bodyPr wrap="square">
            <a:spAutoFit/>
          </a:bodyPr>
          <a:lstStyle/>
          <a:p>
            <a:pPr algn="just"/>
            <a:r>
              <a:rPr lang="mn-MN" b="1" i="1" dirty="0">
                <a:solidFill>
                  <a:srgbClr val="C00000"/>
                </a:solidFill>
                <a:latin typeface="Arial" panose="020B0604020202020204" pitchFamily="34" charset="0"/>
                <a:ea typeface="DengXian" panose="02010600030101010101" pitchFamily="2" charset="-122"/>
              </a:rPr>
              <a:t>Монгол Улсын Засаг захиргаа, нутаг дэвсгэрийн нэгж, түүний удирдлагын тухай /шинэчилсэн найруулга/ хуулийн: </a:t>
            </a:r>
            <a:endParaRPr lang="en-US" b="1" i="1" dirty="0">
              <a:solidFill>
                <a:srgbClr val="C00000"/>
              </a:solidFill>
              <a:latin typeface="Arial" panose="020B0604020202020204" pitchFamily="34" charset="0"/>
              <a:ea typeface="DengXian" panose="02010600030101010101" pitchFamily="2" charset="-122"/>
            </a:endParaRPr>
          </a:p>
          <a:p>
            <a:pPr marL="285750" indent="-285750" algn="just">
              <a:buFont typeface="Wingdings" panose="05000000000000000000" pitchFamily="2" charset="2"/>
              <a:buChar char="ü"/>
            </a:pPr>
            <a:r>
              <a:rPr lang="mn-MN" dirty="0">
                <a:solidFill>
                  <a:srgbClr val="002060"/>
                </a:solidFill>
                <a:latin typeface="Arial" panose="020B0604020202020204" pitchFamily="34" charset="0"/>
                <a:ea typeface="DengXian" panose="02010600030101010101" pitchFamily="2" charset="-122"/>
              </a:rPr>
              <a:t>11 дүгээр зүйлийн 11.2 дахь хэсэгт </a:t>
            </a:r>
          </a:p>
          <a:p>
            <a:pPr algn="just"/>
            <a:r>
              <a:rPr lang="mn-MN" dirty="0">
                <a:solidFill>
                  <a:srgbClr val="002060"/>
                </a:solidFill>
                <a:latin typeface="Arial" panose="020B0604020202020204" pitchFamily="34" charset="0"/>
                <a:ea typeface="DengXian" panose="02010600030101010101" pitchFamily="2" charset="-122"/>
              </a:rPr>
              <a:t>	“Хороо нь хэсгийн зохион байгуулалттай байна. Хэсгийн хуваарийг хүн амын суурьшил, өрхийн тоог харгалзан дүүргийн иргэдийн Төлөөлөгчдийн Хурал тогтооно”</a:t>
            </a:r>
            <a:r>
              <a:rPr lang="en-US" dirty="0">
                <a:solidFill>
                  <a:srgbClr val="002060"/>
                </a:solidFill>
                <a:latin typeface="Arial" panose="020B0604020202020204" pitchFamily="34" charset="0"/>
                <a:ea typeface="DengXian" panose="02010600030101010101" pitchFamily="2" charset="-122"/>
              </a:rPr>
              <a:t>;</a:t>
            </a:r>
          </a:p>
          <a:p>
            <a:pPr marL="285750" indent="-285750" algn="just">
              <a:buFont typeface="Wingdings" panose="05000000000000000000" pitchFamily="2" charset="2"/>
              <a:buChar char="ü"/>
            </a:pPr>
            <a:r>
              <a:rPr lang="mn-MN" dirty="0">
                <a:solidFill>
                  <a:srgbClr val="002060"/>
                </a:solidFill>
                <a:latin typeface="Arial" panose="020B0604020202020204" pitchFamily="34" charset="0"/>
                <a:ea typeface="DengXian" panose="02010600030101010101" pitchFamily="2" charset="-122"/>
              </a:rPr>
              <a:t>32 дугаар зүйлийн 32.9 дахь хэсэгт </a:t>
            </a:r>
          </a:p>
          <a:p>
            <a:pPr algn="just"/>
            <a:r>
              <a:rPr lang="mn-MN" dirty="0">
                <a:solidFill>
                  <a:srgbClr val="002060"/>
                </a:solidFill>
                <a:latin typeface="Arial" panose="020B0604020202020204" pitchFamily="34" charset="0"/>
                <a:ea typeface="DengXian" panose="02010600030101010101" pitchFamily="2" charset="-122"/>
              </a:rPr>
              <a:t>	“Баг, хорооны иргэдийн Нийтийн Хурлын Зөвлөл нь иргэдийн төлөөллөөс гадна баг, хорооны Засаг дарга болон Хуралдааны дарга, хорооны хэсгийн ахлагч нараас бүрдэх бөгөөд гагцхүү иргэдийн Нийтийн Хурлын шийдвэрийг хэрэгжүүлэх ажлыг зохион байгуулах, дараагийн хуралдаанд бэлтгэх, хуралдааныг товлон зарлах үүрэгтэй. Зөвлөлийн хурлыг Хуралдааны дарга тэргүүлнэ”</a:t>
            </a:r>
            <a:r>
              <a:rPr lang="en-US" dirty="0">
                <a:solidFill>
                  <a:srgbClr val="002060"/>
                </a:solidFill>
                <a:latin typeface="Arial" panose="020B0604020202020204" pitchFamily="34" charset="0"/>
                <a:ea typeface="DengXian" panose="02010600030101010101" pitchFamily="2" charset="-122"/>
              </a:rPr>
              <a:t>;</a:t>
            </a:r>
            <a:r>
              <a:rPr lang="mn-MN" dirty="0">
                <a:solidFill>
                  <a:srgbClr val="002060"/>
                </a:solidFill>
                <a:latin typeface="Arial" panose="020B0604020202020204" pitchFamily="34" charset="0"/>
                <a:ea typeface="DengXian" panose="02010600030101010101" pitchFamily="2" charset="-122"/>
              </a:rPr>
              <a:t> </a:t>
            </a:r>
            <a:r>
              <a:rPr lang="en-US" dirty="0">
                <a:solidFill>
                  <a:srgbClr val="002060"/>
                </a:solidFill>
                <a:latin typeface="Arial" panose="020B0604020202020204" pitchFamily="34" charset="0"/>
                <a:ea typeface="DengXian" panose="02010600030101010101" pitchFamily="2" charset="-122"/>
              </a:rPr>
              <a:t>	</a:t>
            </a:r>
          </a:p>
          <a:p>
            <a:pPr marL="285750" indent="-285750" algn="just">
              <a:buFont typeface="Wingdings" panose="05000000000000000000" pitchFamily="2" charset="2"/>
              <a:buChar char="ü"/>
            </a:pPr>
            <a:r>
              <a:rPr lang="mn-MN" dirty="0">
                <a:solidFill>
                  <a:srgbClr val="002060"/>
                </a:solidFill>
                <a:latin typeface="Arial" panose="020B0604020202020204" pitchFamily="34" charset="0"/>
                <a:ea typeface="DengXian" panose="02010600030101010101" pitchFamily="2" charset="-122"/>
              </a:rPr>
              <a:t>61 дүгээр зүйлийн 61.1.20 дахь заалтад Хорооны Засаг дарга нь</a:t>
            </a:r>
          </a:p>
          <a:p>
            <a:pPr algn="just"/>
            <a:r>
              <a:rPr lang="mn-MN" dirty="0">
                <a:solidFill>
                  <a:srgbClr val="002060"/>
                </a:solidFill>
                <a:latin typeface="Arial" panose="020B0604020202020204" pitchFamily="34" charset="0"/>
                <a:ea typeface="DengXian" panose="02010600030101010101" pitchFamily="2" charset="-122"/>
              </a:rPr>
              <a:t>	“харьяалах хэсгийн ахлагч нарыг томилж, үйл ажиллагааг нь удирдах”</a:t>
            </a:r>
          </a:p>
          <a:p>
            <a:pPr algn="just"/>
            <a:endParaRPr lang="en-US" sz="1000" dirty="0">
              <a:solidFill>
                <a:srgbClr val="002060"/>
              </a:solidFill>
              <a:latin typeface="Arial" panose="020B0604020202020204" pitchFamily="34" charset="0"/>
              <a:ea typeface="DengXian" panose="02010600030101010101" pitchFamily="2" charset="-122"/>
            </a:endParaRPr>
          </a:p>
          <a:p>
            <a:pPr algn="just"/>
            <a:r>
              <a:rPr lang="mn-MN" b="1" i="1" dirty="0">
                <a:solidFill>
                  <a:srgbClr val="C00000"/>
                </a:solidFill>
                <a:latin typeface="Arial" panose="020B0604020202020204" pitchFamily="34" charset="0"/>
                <a:ea typeface="DengXian" panose="02010600030101010101" pitchFamily="2" charset="-122"/>
              </a:rPr>
              <a:t>Монгол Улсын нийслэл Улаанбаатар хотын эрх зүйн байдлын тухай /шинэчилсэн найруулга/ хуулийн: </a:t>
            </a:r>
          </a:p>
          <a:p>
            <a:pPr marL="285750" indent="-285750" algn="just">
              <a:buFont typeface="Wingdings" panose="05000000000000000000" pitchFamily="2" charset="2"/>
              <a:buChar char="ü"/>
            </a:pPr>
            <a:r>
              <a:rPr lang="mn-MN" dirty="0">
                <a:solidFill>
                  <a:srgbClr val="002060"/>
                </a:solidFill>
                <a:latin typeface="Arial" panose="020B0604020202020204" pitchFamily="34" charset="0"/>
                <a:ea typeface="DengXian" panose="02010600030101010101" pitchFamily="2" charset="-122"/>
              </a:rPr>
              <a:t>4 дүгээр зүйлийн 4.2 дахь хэсэгт </a:t>
            </a:r>
          </a:p>
          <a:p>
            <a:pPr algn="just"/>
            <a:r>
              <a:rPr lang="mn-MN" dirty="0">
                <a:solidFill>
                  <a:srgbClr val="002060"/>
                </a:solidFill>
                <a:latin typeface="Arial" panose="020B0604020202020204" pitchFamily="34" charset="0"/>
                <a:ea typeface="DengXian" panose="02010600030101010101" pitchFamily="2" charset="-122"/>
              </a:rPr>
              <a:t>	“Нийслэл нь засаг захиргаа, нутаг дэвсгэрийн нэгжийн хувьд дүүрэгт, дүүрэг нь хороонд хуваагдана. Хороо нь хэсгийн зохион байгуулалттай байна” гэж тус тус хуульчилсан.</a:t>
            </a:r>
            <a:endParaRPr lang="en-US" dirty="0">
              <a:solidFill>
                <a:srgbClr val="002060"/>
              </a:solidFill>
            </a:endParaRPr>
          </a:p>
        </p:txBody>
      </p:sp>
      <p:sp>
        <p:nvSpPr>
          <p:cNvPr id="5" name="Title 1">
            <a:extLst>
              <a:ext uri="{FF2B5EF4-FFF2-40B4-BE49-F238E27FC236}">
                <a16:creationId xmlns:a16="http://schemas.microsoft.com/office/drawing/2014/main" id="{DAAAAE9B-E9BA-4C7F-913B-71B643791207}"/>
              </a:ext>
            </a:extLst>
          </p:cNvPr>
          <p:cNvSpPr txBox="1">
            <a:spLocks/>
          </p:cNvSpPr>
          <p:nvPr/>
        </p:nvSpPr>
        <p:spPr>
          <a:xfrm>
            <a:off x="1473595" y="394782"/>
            <a:ext cx="8911687" cy="5998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mn-MN" sz="2000" b="1" i="1">
                <a:solidFill>
                  <a:srgbClr val="002060"/>
                </a:solidFill>
                <a:latin typeface="Arial" panose="020B0604020202020204" pitchFamily="34" charset="0"/>
                <a:cs typeface="Arial" panose="020B0604020202020204" pitchFamily="34" charset="0"/>
              </a:rPr>
              <a:t>Хууль, эрх зүй</a:t>
            </a:r>
            <a:endParaRPr lang="en-US" sz="2000" b="1" i="1" dirty="0">
              <a:solidFill>
                <a:srgbClr val="002060"/>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91351DDB-2B20-43EC-9D7A-BBF58C395C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33288"/>
            <a:ext cx="12192000" cy="1245946"/>
          </a:xfrm>
          <a:prstGeom prst="rect">
            <a:avLst/>
          </a:prstGeom>
        </p:spPr>
      </p:pic>
    </p:spTree>
    <p:extLst>
      <p:ext uri="{BB962C8B-B14F-4D97-AF65-F5344CB8AC3E}">
        <p14:creationId xmlns:p14="http://schemas.microsoft.com/office/powerpoint/2010/main" val="1127382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E0E2D05B-C628-425B-AF78-D75C72E7B2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33288"/>
            <a:ext cx="12192000" cy="1245946"/>
          </a:xfrm>
          <a:prstGeom prst="rect">
            <a:avLst/>
          </a:prstGeom>
        </p:spPr>
      </p:pic>
      <p:pic>
        <p:nvPicPr>
          <p:cNvPr id="11" name="Picture 10">
            <a:extLst>
              <a:ext uri="{FF2B5EF4-FFF2-40B4-BE49-F238E27FC236}">
                <a16:creationId xmlns:a16="http://schemas.microsoft.com/office/drawing/2014/main" id="{7750F39C-937D-4D05-8F90-674638CBFE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217" y="373879"/>
            <a:ext cx="3373208" cy="3486684"/>
          </a:xfrm>
          <a:prstGeom prst="rect">
            <a:avLst/>
          </a:prstGeom>
          <a:ln w="25400">
            <a:solidFill>
              <a:schemeClr val="accent1">
                <a:lumMod val="50000"/>
              </a:schemeClr>
            </a:solidFill>
          </a:ln>
        </p:spPr>
      </p:pic>
      <p:pic>
        <p:nvPicPr>
          <p:cNvPr id="12" name="Picture 11">
            <a:extLst>
              <a:ext uri="{FF2B5EF4-FFF2-40B4-BE49-F238E27FC236}">
                <a16:creationId xmlns:a16="http://schemas.microsoft.com/office/drawing/2014/main" id="{CCBACB48-600F-4AD6-AA44-5801BCAB76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9395" y="373879"/>
            <a:ext cx="3373208" cy="3486684"/>
          </a:xfrm>
          <a:prstGeom prst="rect">
            <a:avLst/>
          </a:prstGeom>
          <a:ln w="25400">
            <a:solidFill>
              <a:schemeClr val="accent1">
                <a:lumMod val="50000"/>
              </a:schemeClr>
            </a:solidFill>
          </a:ln>
        </p:spPr>
      </p:pic>
      <p:pic>
        <p:nvPicPr>
          <p:cNvPr id="13" name="Picture 12">
            <a:extLst>
              <a:ext uri="{FF2B5EF4-FFF2-40B4-BE49-F238E27FC236}">
                <a16:creationId xmlns:a16="http://schemas.microsoft.com/office/drawing/2014/main" id="{FC2EBE43-9348-410D-B7C6-314400C0A4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52573" y="373879"/>
            <a:ext cx="3373208" cy="3486684"/>
          </a:xfrm>
          <a:prstGeom prst="rect">
            <a:avLst/>
          </a:prstGeom>
          <a:ln w="25400">
            <a:solidFill>
              <a:schemeClr val="accent1">
                <a:lumMod val="50000"/>
              </a:schemeClr>
            </a:solidFill>
          </a:ln>
        </p:spPr>
      </p:pic>
      <p:sp>
        <p:nvSpPr>
          <p:cNvPr id="14" name="Title 1">
            <a:extLst>
              <a:ext uri="{FF2B5EF4-FFF2-40B4-BE49-F238E27FC236}">
                <a16:creationId xmlns:a16="http://schemas.microsoft.com/office/drawing/2014/main" id="{154C9E0A-6288-456B-BC11-C803E3BF700C}"/>
              </a:ext>
            </a:extLst>
          </p:cNvPr>
          <p:cNvSpPr txBox="1">
            <a:spLocks/>
          </p:cNvSpPr>
          <p:nvPr/>
        </p:nvSpPr>
        <p:spPr>
          <a:xfrm>
            <a:off x="466217" y="3569034"/>
            <a:ext cx="3373208" cy="1465678"/>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mn-MN" sz="1800" dirty="0">
                <a:solidFill>
                  <a:srgbClr val="002060"/>
                </a:solidFill>
                <a:latin typeface="Arial" panose="020B0604020202020204" pitchFamily="34" charset="0"/>
                <a:cs typeface="Arial" panose="020B0604020202020204" pitchFamily="34" charset="0"/>
              </a:rPr>
              <a:t>Нийслэлийн иргэдийн Төлөөлөгчдийн Хурлын 2019 оны 25/21 дүгээр тогтоолоор </a:t>
            </a:r>
            <a:r>
              <a:rPr lang="mn-MN" sz="1800" dirty="0">
                <a:solidFill>
                  <a:srgbClr val="C00000"/>
                </a:solidFill>
                <a:latin typeface="Arial" panose="020B0604020202020204" pitchFamily="34" charset="0"/>
                <a:cs typeface="Arial" panose="020B0604020202020204" pitchFamily="34" charset="0"/>
              </a:rPr>
              <a:t>17 хороо</a:t>
            </a:r>
            <a:endParaRPr lang="en-US" sz="1800" dirty="0">
              <a:solidFill>
                <a:srgbClr val="C00000"/>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F29FC6A7-9832-4745-A400-A096DFC413C3}"/>
              </a:ext>
            </a:extLst>
          </p:cNvPr>
          <p:cNvSpPr txBox="1">
            <a:spLocks/>
          </p:cNvSpPr>
          <p:nvPr/>
        </p:nvSpPr>
        <p:spPr>
          <a:xfrm>
            <a:off x="4409395" y="3567239"/>
            <a:ext cx="3373208" cy="1465678"/>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mn-MN" sz="1800" dirty="0">
                <a:solidFill>
                  <a:srgbClr val="002060"/>
                </a:solidFill>
                <a:latin typeface="Arial" panose="020B0604020202020204" pitchFamily="34" charset="0"/>
                <a:cs typeface="Arial" panose="020B0604020202020204" pitchFamily="34" charset="0"/>
              </a:rPr>
              <a:t>Нийслэлийн иргэдийн Төлөөлөгчдийн Хурлын 2019 оны 8/28 дугаар тогтоолоор </a:t>
            </a:r>
          </a:p>
          <a:p>
            <a:pPr algn="ctr"/>
            <a:r>
              <a:rPr lang="mn-MN" sz="1800" dirty="0">
                <a:solidFill>
                  <a:srgbClr val="C00000"/>
                </a:solidFill>
                <a:latin typeface="Arial" panose="020B0604020202020204" pitchFamily="34" charset="0"/>
                <a:cs typeface="Arial" panose="020B0604020202020204" pitchFamily="34" charset="0"/>
              </a:rPr>
              <a:t>4 хороо</a:t>
            </a:r>
            <a:endParaRPr lang="en-US" sz="1800" dirty="0">
              <a:solidFill>
                <a:srgbClr val="C00000"/>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CD1B3F67-A843-45EC-9396-54A113A91F5F}"/>
              </a:ext>
            </a:extLst>
          </p:cNvPr>
          <p:cNvSpPr txBox="1">
            <a:spLocks/>
          </p:cNvSpPr>
          <p:nvPr/>
        </p:nvSpPr>
        <p:spPr>
          <a:xfrm>
            <a:off x="8352573" y="3578178"/>
            <a:ext cx="3373208" cy="1465678"/>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mn-MN" sz="1800" dirty="0">
                <a:solidFill>
                  <a:srgbClr val="002060"/>
                </a:solidFill>
                <a:latin typeface="Arial" panose="020B0604020202020204" pitchFamily="34" charset="0"/>
                <a:cs typeface="Arial" panose="020B0604020202020204" pitchFamily="34" charset="0"/>
              </a:rPr>
              <a:t>Нийслэлийн иргэдийн Төлөөлөгчдийн Хурлын 2021 оны 12/36 дугаа тогтоолоор </a:t>
            </a:r>
            <a:r>
              <a:rPr lang="mn-MN" sz="1800" dirty="0">
                <a:solidFill>
                  <a:srgbClr val="C00000"/>
                </a:solidFill>
                <a:latin typeface="Arial" panose="020B0604020202020204" pitchFamily="34" charset="0"/>
                <a:cs typeface="Arial" panose="020B0604020202020204" pitchFamily="34" charset="0"/>
              </a:rPr>
              <a:t>33 хороо</a:t>
            </a:r>
            <a:endParaRPr lang="en-US" sz="1800" dirty="0">
              <a:solidFill>
                <a:srgbClr val="C00000"/>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B3B0520-BC58-445B-9191-6A2D93A3290D}"/>
              </a:ext>
            </a:extLst>
          </p:cNvPr>
          <p:cNvSpPr txBox="1">
            <a:spLocks/>
          </p:cNvSpPr>
          <p:nvPr/>
        </p:nvSpPr>
        <p:spPr>
          <a:xfrm>
            <a:off x="3989462" y="5214364"/>
            <a:ext cx="4213077" cy="624254"/>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mn-MN" sz="1800" dirty="0">
                <a:solidFill>
                  <a:srgbClr val="C00000"/>
                </a:solidFill>
                <a:latin typeface="Arial" panose="020B0604020202020204" pitchFamily="34" charset="0"/>
                <a:cs typeface="Arial" panose="020B0604020202020204" pitchFamily="34" charset="0"/>
              </a:rPr>
              <a:t>Нийслэлийн хэмжээнд </a:t>
            </a:r>
            <a:r>
              <a:rPr lang="en-US" sz="1800" dirty="0">
                <a:solidFill>
                  <a:srgbClr val="C00000"/>
                </a:solidFill>
                <a:latin typeface="Arial" panose="020B0604020202020204" pitchFamily="34" charset="0"/>
                <a:cs typeface="Arial" panose="020B0604020202020204" pitchFamily="34" charset="0"/>
              </a:rPr>
              <a:t>9 </a:t>
            </a:r>
            <a:r>
              <a:rPr lang="mn-MN" sz="1800" dirty="0">
                <a:solidFill>
                  <a:srgbClr val="C00000"/>
                </a:solidFill>
                <a:latin typeface="Arial" panose="020B0604020202020204" pitchFamily="34" charset="0"/>
                <a:cs typeface="Arial" panose="020B0604020202020204" pitchFamily="34" charset="0"/>
              </a:rPr>
              <a:t>дүүргийн </a:t>
            </a:r>
            <a:r>
              <a:rPr lang="mn-MN" sz="1800" b="1" dirty="0">
                <a:solidFill>
                  <a:srgbClr val="C00000"/>
                </a:solidFill>
                <a:latin typeface="Arial" panose="020B0604020202020204" pitchFamily="34" charset="0"/>
                <a:cs typeface="Arial" panose="020B0604020202020204" pitchFamily="34" charset="0"/>
              </a:rPr>
              <a:t>204 </a:t>
            </a:r>
            <a:r>
              <a:rPr lang="mn-MN" sz="1800" dirty="0">
                <a:solidFill>
                  <a:srgbClr val="C00000"/>
                </a:solidFill>
                <a:latin typeface="Arial" panose="020B0604020202020204" pitchFamily="34" charset="0"/>
                <a:cs typeface="Arial" panose="020B0604020202020204" pitchFamily="34" charset="0"/>
              </a:rPr>
              <a:t>хороотой болсон</a:t>
            </a:r>
            <a:endParaRPr lang="en-US" sz="18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6491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008"/>
            <a:ext cx="12192000" cy="7046007"/>
          </a:xfrm>
          <a:prstGeom prst="rect">
            <a:avLst/>
          </a:prstGeom>
        </p:spPr>
      </p:pic>
      <p:sp>
        <p:nvSpPr>
          <p:cNvPr id="9" name="Rectangle 8">
            <a:extLst>
              <a:ext uri="{FF2B5EF4-FFF2-40B4-BE49-F238E27FC236}">
                <a16:creationId xmlns:a16="http://schemas.microsoft.com/office/drawing/2014/main" id="{C846E024-5268-4337-B1D6-80DFAC416369}"/>
              </a:ext>
            </a:extLst>
          </p:cNvPr>
          <p:cNvSpPr/>
          <p:nvPr/>
        </p:nvSpPr>
        <p:spPr>
          <a:xfrm>
            <a:off x="2" y="-188008"/>
            <a:ext cx="12191999" cy="7046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rgbClr val="002060"/>
              </a:solidFill>
              <a:latin typeface="Arial" panose="020B0604020202020204" pitchFamily="34" charset="0"/>
              <a:cs typeface="Arial" panose="020B0604020202020204" pitchFamily="34" charset="0"/>
            </a:endParaRPr>
          </a:p>
        </p:txBody>
      </p:sp>
      <p:sp>
        <p:nvSpPr>
          <p:cNvPr id="3" name="Rectangle 2"/>
          <p:cNvSpPr/>
          <p:nvPr/>
        </p:nvSpPr>
        <p:spPr>
          <a:xfrm>
            <a:off x="1885772" y="130054"/>
            <a:ext cx="8494519" cy="646331"/>
          </a:xfrm>
          <a:prstGeom prst="rect">
            <a:avLst/>
          </a:prstGeom>
        </p:spPr>
        <p:txBody>
          <a:bodyPr wrap="square">
            <a:spAutoFit/>
          </a:bodyPr>
          <a:lstStyle/>
          <a:p>
            <a:pPr algn="just"/>
            <a:r>
              <a:rPr lang="mn-MN" dirty="0">
                <a:solidFill>
                  <a:srgbClr val="002060"/>
                </a:solidFill>
                <a:latin typeface="Arial" panose="020B0604020202020204" pitchFamily="34" charset="0"/>
                <a:cs typeface="Arial" panose="020B0604020202020204" pitchFamily="34" charset="0"/>
              </a:rPr>
              <a:t>Хорооны хэсгийн ахлагч нь Нийслэлийн иргэдийн Төлөөлөгчдийн Хурлын 2022 оны “Журам шинэчлэн батлах тухай” 37 дугаар тогтоолын дагуу</a:t>
            </a:r>
            <a:endParaRPr lang="en-US" sz="2000" b="1" i="1" dirty="0">
              <a:solidFill>
                <a:srgbClr val="002060"/>
              </a:solidFill>
              <a:latin typeface="Arial" panose="020B0604020202020204" pitchFamily="34" charset="0"/>
              <a:cs typeface="Arial" panose="020B0604020202020204" pitchFamily="34" charset="0"/>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30868" y="1231605"/>
            <a:ext cx="1375873" cy="1444051"/>
          </a:xfrm>
          <a:prstGeom prst="rect">
            <a:avLst/>
          </a:prstGeom>
        </p:spPr>
      </p:pic>
      <p:pic>
        <p:nvPicPr>
          <p:cNvPr id="15" name="Picture 14"/>
          <p:cNvPicPr>
            <a:picLocks noChangeAspect="1"/>
          </p:cNvPicPr>
          <p:nvPr/>
        </p:nvPicPr>
        <p:blipFill rotWithShape="1">
          <a:blip r:embed="rId5">
            <a:extLst>
              <a:ext uri="{28A0092B-C50C-407E-A947-70E740481C1C}">
                <a14:useLocalDpi xmlns:a14="http://schemas.microsoft.com/office/drawing/2010/main" val="0"/>
              </a:ext>
            </a:extLst>
          </a:blip>
          <a:srcRect l="7053" t="9694" r="6549" b="13686"/>
          <a:stretch/>
        </p:blipFill>
        <p:spPr>
          <a:xfrm>
            <a:off x="5230369" y="1132358"/>
            <a:ext cx="1375873" cy="1506721"/>
          </a:xfrm>
          <a:prstGeom prst="rect">
            <a:avLst/>
          </a:prstGeom>
        </p:spPr>
      </p:pic>
      <p:sp>
        <p:nvSpPr>
          <p:cNvPr id="16" name="Rectangle 15"/>
          <p:cNvSpPr/>
          <p:nvPr/>
        </p:nvSpPr>
        <p:spPr>
          <a:xfrm>
            <a:off x="4456559" y="2971157"/>
            <a:ext cx="3137978" cy="923330"/>
          </a:xfrm>
          <a:prstGeom prst="rect">
            <a:avLst/>
          </a:prstGeom>
        </p:spPr>
        <p:txBody>
          <a:bodyPr wrap="square">
            <a:spAutoFit/>
          </a:bodyPr>
          <a:lstStyle/>
          <a:p>
            <a:pPr algn="just"/>
            <a:r>
              <a:rPr lang="mn-MN" dirty="0">
                <a:solidFill>
                  <a:srgbClr val="002060"/>
                </a:solidFill>
                <a:latin typeface="Arial" panose="020B0604020202020204" pitchFamily="34" charset="0"/>
                <a:ea typeface="SimSun" panose="02010600030101010101" pitchFamily="2" charset="-122"/>
              </a:rPr>
              <a:t>Гэр хорооллын хороонд </a:t>
            </a:r>
            <a:r>
              <a:rPr lang="mn-MN" dirty="0">
                <a:solidFill>
                  <a:srgbClr val="C00000"/>
                </a:solidFill>
                <a:latin typeface="Arial" panose="020B0604020202020204" pitchFamily="34" charset="0"/>
                <a:ea typeface="SimSun" panose="02010600030101010101" pitchFamily="2" charset="-122"/>
              </a:rPr>
              <a:t>200-250 өрх тутамд</a:t>
            </a:r>
            <a:r>
              <a:rPr lang="mn-MN" dirty="0">
                <a:solidFill>
                  <a:schemeClr val="accent5">
                    <a:lumMod val="50000"/>
                  </a:schemeClr>
                </a:solidFill>
                <a:latin typeface="Arial" panose="020B0604020202020204" pitchFamily="34" charset="0"/>
                <a:ea typeface="SimSun" panose="02010600030101010101" pitchFamily="2" charset="-122"/>
              </a:rPr>
              <a:t> 1 хэсгийн ахлагч</a:t>
            </a:r>
            <a:endParaRPr lang="en-US" dirty="0">
              <a:solidFill>
                <a:schemeClr val="accent5">
                  <a:lumMod val="50000"/>
                </a:schemeClr>
              </a:solidFill>
            </a:endParaRPr>
          </a:p>
        </p:txBody>
      </p:sp>
      <p:sp>
        <p:nvSpPr>
          <p:cNvPr id="17" name="Rectangle 16"/>
          <p:cNvSpPr/>
          <p:nvPr/>
        </p:nvSpPr>
        <p:spPr>
          <a:xfrm>
            <a:off x="8324279" y="2967335"/>
            <a:ext cx="3137978" cy="923330"/>
          </a:xfrm>
          <a:prstGeom prst="rect">
            <a:avLst/>
          </a:prstGeom>
        </p:spPr>
        <p:txBody>
          <a:bodyPr wrap="square">
            <a:spAutoFit/>
          </a:bodyPr>
          <a:lstStyle/>
          <a:p>
            <a:pPr algn="just"/>
            <a:r>
              <a:rPr lang="mn-MN" dirty="0">
                <a:solidFill>
                  <a:schemeClr val="accent5">
                    <a:lumMod val="50000"/>
                  </a:schemeClr>
                </a:solidFill>
                <a:latin typeface="Arial" panose="020B0604020202020204" pitchFamily="34" charset="0"/>
                <a:cs typeface="Arial" panose="020B0604020202020204" pitchFamily="34" charset="0"/>
              </a:rPr>
              <a:t>Байшин хорооллын хороонд </a:t>
            </a:r>
            <a:r>
              <a:rPr lang="en-US" dirty="0">
                <a:solidFill>
                  <a:srgbClr val="C00000"/>
                </a:solidFill>
                <a:latin typeface="Arial" panose="020B0604020202020204" pitchFamily="34" charset="0"/>
                <a:cs typeface="Arial" panose="020B0604020202020204" pitchFamily="34" charset="0"/>
              </a:rPr>
              <a:t>25</a:t>
            </a:r>
            <a:r>
              <a:rPr lang="mn-MN" dirty="0">
                <a:solidFill>
                  <a:srgbClr val="C00000"/>
                </a:solidFill>
                <a:latin typeface="Arial" panose="020B0604020202020204" pitchFamily="34" charset="0"/>
                <a:cs typeface="Arial" panose="020B0604020202020204" pitchFamily="34" charset="0"/>
              </a:rPr>
              <a:t>0-</a:t>
            </a:r>
            <a:r>
              <a:rPr lang="en-US" dirty="0">
                <a:solidFill>
                  <a:srgbClr val="C00000"/>
                </a:solidFill>
                <a:latin typeface="Arial" panose="020B0604020202020204" pitchFamily="34" charset="0"/>
                <a:cs typeface="Arial" panose="020B0604020202020204" pitchFamily="34" charset="0"/>
              </a:rPr>
              <a:t>300</a:t>
            </a:r>
            <a:r>
              <a:rPr lang="mn-MN" dirty="0">
                <a:solidFill>
                  <a:srgbClr val="C00000"/>
                </a:solidFill>
                <a:latin typeface="Arial" panose="020B0604020202020204" pitchFamily="34" charset="0"/>
                <a:cs typeface="Arial" panose="020B0604020202020204" pitchFamily="34" charset="0"/>
              </a:rPr>
              <a:t> өрх тутамд </a:t>
            </a:r>
            <a:r>
              <a:rPr lang="mn-MN" dirty="0">
                <a:solidFill>
                  <a:schemeClr val="accent5">
                    <a:lumMod val="50000"/>
                  </a:schemeClr>
                </a:solidFill>
                <a:latin typeface="Arial" panose="020B0604020202020204" pitchFamily="34" charset="0"/>
                <a:cs typeface="Arial" panose="020B0604020202020204" pitchFamily="34" charset="0"/>
              </a:rPr>
              <a:t>1 хэсгийн ахлагч</a:t>
            </a:r>
            <a:endParaRPr lang="en-US" dirty="0">
              <a:solidFill>
                <a:schemeClr val="accent5">
                  <a:lumMod val="50000"/>
                </a:schemeClr>
              </a:solidFill>
              <a:latin typeface="Arial" panose="020B0604020202020204" pitchFamily="34" charset="0"/>
              <a:cs typeface="Arial" panose="020B0604020202020204" pitchFamily="34" charset="0"/>
            </a:endParaRPr>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5793" y="1195027"/>
            <a:ext cx="1375873" cy="1444050"/>
          </a:xfrm>
          <a:prstGeom prst="rect">
            <a:avLst/>
          </a:prstGeom>
        </p:spPr>
      </p:pic>
      <p:sp>
        <p:nvSpPr>
          <p:cNvPr id="2" name="Rectangle 1"/>
          <p:cNvSpPr/>
          <p:nvPr/>
        </p:nvSpPr>
        <p:spPr>
          <a:xfrm>
            <a:off x="471437" y="2971157"/>
            <a:ext cx="3201827" cy="1477328"/>
          </a:xfrm>
          <a:prstGeom prst="rect">
            <a:avLst/>
          </a:prstGeom>
        </p:spPr>
        <p:txBody>
          <a:bodyPr wrap="square">
            <a:spAutoFit/>
          </a:bodyPr>
          <a:lstStyle/>
          <a:p>
            <a:pPr algn="just"/>
            <a:r>
              <a:rPr lang="mn-MN" dirty="0">
                <a:solidFill>
                  <a:srgbClr val="002060"/>
                </a:solidFill>
                <a:latin typeface="Arial" panose="020B0604020202020204" pitchFamily="34" charset="0"/>
                <a:cs typeface="Arial" panose="020B0604020202020204" pitchFamily="34" charset="0"/>
              </a:rPr>
              <a:t>Дүүргийн Засаг даргын Тамгын газрын дарга, хорооны Засаг даргатай гурвалсан </a:t>
            </a:r>
            <a:r>
              <a:rPr lang="mn-MN" dirty="0">
                <a:solidFill>
                  <a:srgbClr val="C00000"/>
                </a:solidFill>
                <a:latin typeface="Arial" panose="020B0604020202020204" pitchFamily="34" charset="0"/>
                <a:cs typeface="Arial" panose="020B0604020202020204" pitchFamily="34" charset="0"/>
              </a:rPr>
              <a:t>“Хөлсөөр ажиллах гэрээ” </a:t>
            </a:r>
            <a:endParaRPr lang="en-US" sz="2000" b="1" i="1" dirty="0">
              <a:solidFill>
                <a:srgbClr val="C000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0D7CEC53-1AC9-426B-86A0-8BECE83D7E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733288"/>
            <a:ext cx="12192000" cy="1245946"/>
          </a:xfrm>
          <a:prstGeom prst="rect">
            <a:avLst/>
          </a:prstGeom>
        </p:spPr>
      </p:pic>
    </p:spTree>
    <p:extLst>
      <p:ext uri="{BB962C8B-B14F-4D97-AF65-F5344CB8AC3E}">
        <p14:creationId xmlns:p14="http://schemas.microsoft.com/office/powerpoint/2010/main" val="631146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09A085-E3EC-4DCB-97C4-1F5C1D65FFC8}"/>
              </a:ext>
            </a:extLst>
          </p:cNvPr>
          <p:cNvSpPr/>
          <p:nvPr/>
        </p:nvSpPr>
        <p:spPr>
          <a:xfrm>
            <a:off x="4608578" y="833846"/>
            <a:ext cx="6834241" cy="2616101"/>
          </a:xfrm>
          <a:prstGeom prst="rect">
            <a:avLst/>
          </a:prstGeom>
        </p:spPr>
        <p:txBody>
          <a:bodyPr wrap="square">
            <a:spAutoFit/>
          </a:bodyPr>
          <a:lstStyle/>
          <a:p>
            <a:pPr algn="just"/>
            <a:r>
              <a:rPr lang="mn-MN" sz="2000" dirty="0">
                <a:solidFill>
                  <a:srgbClr val="002060"/>
                </a:solidFill>
                <a:latin typeface="Arial" panose="020B0604020202020204" pitchFamily="34" charset="0"/>
                <a:ea typeface="DengXian" panose="02010600030101010101" pitchFamily="2" charset="-122"/>
              </a:rPr>
              <a:t>	</a:t>
            </a:r>
            <a:r>
              <a:rPr lang="mn-MN" dirty="0">
                <a:solidFill>
                  <a:srgbClr val="002060"/>
                </a:solidFill>
                <a:latin typeface="Arial" panose="020B0604020202020204" pitchFamily="34" charset="0"/>
                <a:cs typeface="Arial" panose="020B0604020202020204" pitchFamily="34" charset="0"/>
              </a:rPr>
              <a:t>2025 оны 03 дугаар сарын байдлаар нийслэлийн 204 хороонд 1910 хэсгийн ахлагч Нийслэлийн иргэдийн Төлөөлөгчдийн Хурлын 2023 оны “Журам шинэчлэн батлах тухай” 86 дүгээр тогтоолоор батлагдсан “Хорооны хэсгийн ахлагчийн ажиллах нийтлэг журам”-ын дагуу төрийн бодлого, шийдвэр, нийслэл, дүүргээс зохион байгуулж, хэрэгжүүлж буй үйл ажиллагааг иргэн, аж ахуйн нэгж, байгууллагад шуурхай хүргэх,  сурталчлах, төр иргэний хамтын ажиллагааг бэхжүүлэх үндсэн чиг үүргийг хэрэгжүүлэн ажиллаж байна.</a:t>
            </a:r>
            <a:endParaRPr lang="en-US" dirty="0">
              <a:solidFill>
                <a:srgbClr val="002060"/>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2D56A093-B25A-4FB0-9DEB-7CF2CCAB2BA7}"/>
              </a:ext>
            </a:extLst>
          </p:cNvPr>
          <p:cNvSpPr/>
          <p:nvPr/>
        </p:nvSpPr>
        <p:spPr>
          <a:xfrm>
            <a:off x="4663441" y="3768884"/>
            <a:ext cx="6724513" cy="954107"/>
          </a:xfrm>
          <a:prstGeom prst="rect">
            <a:avLst/>
          </a:prstGeom>
        </p:spPr>
        <p:txBody>
          <a:bodyPr wrap="square">
            <a:spAutoFit/>
          </a:bodyPr>
          <a:lstStyle/>
          <a:p>
            <a:pPr algn="just"/>
            <a:r>
              <a:rPr lang="mn-MN" sz="2000" dirty="0">
                <a:solidFill>
                  <a:srgbClr val="002060"/>
                </a:solidFill>
                <a:latin typeface="Arial" panose="020B0604020202020204" pitchFamily="34" charset="0"/>
                <a:ea typeface="DengXian" panose="02010600030101010101" pitchFamily="2" charset="-122"/>
              </a:rPr>
              <a:t>	</a:t>
            </a:r>
            <a:r>
              <a:rPr lang="mn-MN" dirty="0">
                <a:solidFill>
                  <a:srgbClr val="002060"/>
                </a:solidFill>
                <a:latin typeface="Arial" panose="020B0604020202020204" pitchFamily="34" charset="0"/>
                <a:ea typeface="DengXian" panose="02010600030101010101" pitchFamily="2" charset="-122"/>
              </a:rPr>
              <a:t>Мөн энэхүү тогтоолоор Хэсгийн ахлагч нар сар бүр олгох урамшууллын хэмжээг 1,000,000 </a:t>
            </a:r>
            <a:r>
              <a:rPr lang="en-US" dirty="0">
                <a:solidFill>
                  <a:srgbClr val="002060"/>
                </a:solidFill>
                <a:latin typeface="Arial" panose="020B0604020202020204" pitchFamily="34" charset="0"/>
                <a:ea typeface="DengXian" panose="02010600030101010101" pitchFamily="2" charset="-122"/>
              </a:rPr>
              <a:t>(</a:t>
            </a:r>
            <a:r>
              <a:rPr lang="mn-MN" dirty="0">
                <a:solidFill>
                  <a:srgbClr val="002060"/>
                </a:solidFill>
                <a:latin typeface="Arial" panose="020B0604020202020204" pitchFamily="34" charset="0"/>
                <a:ea typeface="DengXian" panose="02010600030101010101" pitchFamily="2" charset="-122"/>
              </a:rPr>
              <a:t>нэг сая</a:t>
            </a:r>
            <a:r>
              <a:rPr lang="en-US" dirty="0">
                <a:solidFill>
                  <a:srgbClr val="002060"/>
                </a:solidFill>
                <a:latin typeface="Arial" panose="020B0604020202020204" pitchFamily="34" charset="0"/>
                <a:ea typeface="DengXian" panose="02010600030101010101" pitchFamily="2" charset="-122"/>
              </a:rPr>
              <a:t>)</a:t>
            </a:r>
            <a:r>
              <a:rPr lang="mn-MN" dirty="0">
                <a:solidFill>
                  <a:srgbClr val="002060"/>
                </a:solidFill>
                <a:latin typeface="Arial" panose="020B0604020202020204" pitchFamily="34" charset="0"/>
                <a:ea typeface="DengXian" panose="02010600030101010101" pitchFamily="2" charset="-122"/>
              </a:rPr>
              <a:t> төгрөг байхаар тогтоосон байдаг.</a:t>
            </a:r>
            <a:endParaRPr lang="en-US" dirty="0">
              <a:solidFill>
                <a:srgbClr val="002060"/>
              </a:solidFill>
            </a:endParaRPr>
          </a:p>
        </p:txBody>
      </p:sp>
      <p:pic>
        <p:nvPicPr>
          <p:cNvPr id="7" name="Picture 6">
            <a:extLst>
              <a:ext uri="{FF2B5EF4-FFF2-40B4-BE49-F238E27FC236}">
                <a16:creationId xmlns:a16="http://schemas.microsoft.com/office/drawing/2014/main" id="{E5FF2BE6-D4F5-44F0-BF07-585901E8D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33288"/>
            <a:ext cx="12192000" cy="1245946"/>
          </a:xfrm>
          <a:prstGeom prst="rect">
            <a:avLst/>
          </a:prstGeom>
        </p:spPr>
      </p:pic>
      <p:pic>
        <p:nvPicPr>
          <p:cNvPr id="3" name="Picture 2">
            <a:extLst>
              <a:ext uri="{FF2B5EF4-FFF2-40B4-BE49-F238E27FC236}">
                <a16:creationId xmlns:a16="http://schemas.microsoft.com/office/drawing/2014/main" id="{AD139F7C-0C5D-41E7-8A2E-505C01989E3A}"/>
              </a:ext>
            </a:extLst>
          </p:cNvPr>
          <p:cNvPicPr>
            <a:picLocks noChangeAspect="1"/>
          </p:cNvPicPr>
          <p:nvPr/>
        </p:nvPicPr>
        <p:blipFill rotWithShape="1">
          <a:blip r:embed="rId3"/>
          <a:srcRect l="11229" t="3026"/>
          <a:stretch/>
        </p:blipFill>
        <p:spPr>
          <a:xfrm>
            <a:off x="152113" y="211667"/>
            <a:ext cx="4244799" cy="5698065"/>
          </a:xfrm>
          <a:prstGeom prst="rect">
            <a:avLst/>
          </a:prstGeom>
        </p:spPr>
      </p:pic>
    </p:spTree>
    <p:extLst>
      <p:ext uri="{BB962C8B-B14F-4D97-AF65-F5344CB8AC3E}">
        <p14:creationId xmlns:p14="http://schemas.microsoft.com/office/powerpoint/2010/main" val="3443301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008"/>
            <a:ext cx="12192000" cy="7046007"/>
          </a:xfrm>
          <a:prstGeom prst="rect">
            <a:avLst/>
          </a:prstGeom>
        </p:spPr>
      </p:pic>
      <p:sp>
        <p:nvSpPr>
          <p:cNvPr id="4" name="Rectangle 3">
            <a:extLst>
              <a:ext uri="{FF2B5EF4-FFF2-40B4-BE49-F238E27FC236}">
                <a16:creationId xmlns:a16="http://schemas.microsoft.com/office/drawing/2014/main" id="{C846E024-5268-4337-B1D6-80DFAC416369}"/>
              </a:ext>
            </a:extLst>
          </p:cNvPr>
          <p:cNvSpPr/>
          <p:nvPr/>
        </p:nvSpPr>
        <p:spPr>
          <a:xfrm>
            <a:off x="2" y="-188008"/>
            <a:ext cx="12191999" cy="7046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rgbClr val="002060"/>
              </a:solidFill>
              <a:latin typeface="Arial" panose="020B0604020202020204" pitchFamily="34" charset="0"/>
              <a:cs typeface="Arial" panose="020B0604020202020204"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709266339"/>
              </p:ext>
            </p:extLst>
          </p:nvPr>
        </p:nvGraphicFramePr>
        <p:xfrm>
          <a:off x="199400" y="509536"/>
          <a:ext cx="11793199" cy="5178032"/>
        </p:xfrm>
        <a:graphic>
          <a:graphicData uri="http://schemas.openxmlformats.org/drawingml/2006/table">
            <a:tbl>
              <a:tblPr firstRow="1" firstCol="1" bandRow="1">
                <a:tableStyleId>{5940675A-B579-460E-94D1-54222C63F5DA}</a:tableStyleId>
              </a:tblPr>
              <a:tblGrid>
                <a:gridCol w="571311">
                  <a:extLst>
                    <a:ext uri="{9D8B030D-6E8A-4147-A177-3AD203B41FA5}">
                      <a16:colId xmlns:a16="http://schemas.microsoft.com/office/drawing/2014/main" val="1341455955"/>
                    </a:ext>
                  </a:extLst>
                </a:gridCol>
                <a:gridCol w="1754288">
                  <a:extLst>
                    <a:ext uri="{9D8B030D-6E8A-4147-A177-3AD203B41FA5}">
                      <a16:colId xmlns:a16="http://schemas.microsoft.com/office/drawing/2014/main" val="502043352"/>
                    </a:ext>
                  </a:extLst>
                </a:gridCol>
                <a:gridCol w="2053183">
                  <a:extLst>
                    <a:ext uri="{9D8B030D-6E8A-4147-A177-3AD203B41FA5}">
                      <a16:colId xmlns:a16="http://schemas.microsoft.com/office/drawing/2014/main" val="882852423"/>
                    </a:ext>
                  </a:extLst>
                </a:gridCol>
                <a:gridCol w="1522230">
                  <a:extLst>
                    <a:ext uri="{9D8B030D-6E8A-4147-A177-3AD203B41FA5}">
                      <a16:colId xmlns:a16="http://schemas.microsoft.com/office/drawing/2014/main" val="819726338"/>
                    </a:ext>
                  </a:extLst>
                </a:gridCol>
                <a:gridCol w="3537582">
                  <a:extLst>
                    <a:ext uri="{9D8B030D-6E8A-4147-A177-3AD203B41FA5}">
                      <a16:colId xmlns:a16="http://schemas.microsoft.com/office/drawing/2014/main" val="794382662"/>
                    </a:ext>
                  </a:extLst>
                </a:gridCol>
                <a:gridCol w="2354605">
                  <a:extLst>
                    <a:ext uri="{9D8B030D-6E8A-4147-A177-3AD203B41FA5}">
                      <a16:colId xmlns:a16="http://schemas.microsoft.com/office/drawing/2014/main" val="1062022059"/>
                    </a:ext>
                  </a:extLst>
                </a:gridCol>
              </a:tblGrid>
              <a:tr h="447819">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Хугацаа</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Хөдөлмөрийн хөлсний доод хэмжээ</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Хүн амын тоо /мянга/</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Хэсгийн ахлагчийн урамшууллын хэмжээ</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НИТХ-тогтоолын огноо, дугаар</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extLst>
                  <a:ext uri="{0D108BD9-81ED-4DB2-BD59-A6C34878D82A}">
                    <a16:rowId xmlns:a16="http://schemas.microsoft.com/office/drawing/2014/main" val="982149033"/>
                  </a:ext>
                </a:extLst>
              </a:tr>
              <a:tr h="410860">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1</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2007.01.01-2007.09.30</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1" dirty="0">
                          <a:solidFill>
                            <a:srgbClr val="002060"/>
                          </a:solidFill>
                          <a:effectLst/>
                          <a:latin typeface="Arial" panose="020B0604020202020204" pitchFamily="34" charset="0"/>
                          <a:cs typeface="Arial" panose="020B0604020202020204" pitchFamily="34" charset="0"/>
                        </a:rPr>
                        <a:t>69.000</a:t>
                      </a:r>
                      <a:r>
                        <a:rPr lang="mn-MN" sz="1200" dirty="0">
                          <a:solidFill>
                            <a:srgbClr val="002060"/>
                          </a:solidFill>
                          <a:effectLst/>
                          <a:latin typeface="Arial" panose="020B0604020202020204" pitchFamily="34" charset="0"/>
                          <a:cs typeface="Arial" panose="020B0604020202020204" pitchFamily="34" charset="0"/>
                        </a:rPr>
                        <a:t> төгрөг</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987.2</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2006.07.01-ний өдрөөс </a:t>
                      </a:r>
                      <a:r>
                        <a:rPr lang="mn-MN" sz="1200" dirty="0">
                          <a:solidFill>
                            <a:srgbClr val="C00000"/>
                          </a:solidFill>
                          <a:effectLst/>
                          <a:latin typeface="Arial" panose="020B0604020202020204" pitchFamily="34" charset="0"/>
                          <a:cs typeface="Arial" panose="020B0604020202020204" pitchFamily="34" charset="0"/>
                        </a:rPr>
                        <a:t>хөдөлмөрийн хөлсний доод хэмжээтэй тэнцэх буюу </a:t>
                      </a:r>
                      <a:r>
                        <a:rPr lang="mn-MN" sz="1200" b="1" dirty="0">
                          <a:solidFill>
                            <a:srgbClr val="C00000"/>
                          </a:solidFill>
                          <a:effectLst/>
                          <a:latin typeface="Arial" panose="020B0604020202020204" pitchFamily="34" charset="0"/>
                          <a:cs typeface="Arial" panose="020B0604020202020204" pitchFamily="34" charset="0"/>
                        </a:rPr>
                        <a:t>69.000</a:t>
                      </a:r>
                      <a:r>
                        <a:rPr lang="mn-MN" sz="1200" dirty="0">
                          <a:solidFill>
                            <a:srgbClr val="C00000"/>
                          </a:solidFill>
                          <a:effectLst/>
                          <a:latin typeface="Arial" panose="020B0604020202020204" pitchFamily="34" charset="0"/>
                          <a:cs typeface="Arial" panose="020B0604020202020204" pitchFamily="34" charset="0"/>
                        </a:rPr>
                        <a:t> төгрөг</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2006 оны 6/33</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extLst>
                  <a:ext uri="{0D108BD9-81ED-4DB2-BD59-A6C34878D82A}">
                    <a16:rowId xmlns:a16="http://schemas.microsoft.com/office/drawing/2014/main" val="225348507"/>
                  </a:ext>
                </a:extLst>
              </a:tr>
              <a:tr h="254800">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rowSpan="2">
                  <a:txBody>
                    <a:bodyPr/>
                    <a:lstStyle/>
                    <a:p>
                      <a:pPr algn="ctr">
                        <a:lnSpc>
                          <a:spcPct val="107000"/>
                        </a:lnSpc>
                        <a:spcAft>
                          <a:spcPts val="0"/>
                        </a:spcAft>
                      </a:pPr>
                      <a:r>
                        <a:rPr lang="en-US" sz="1200">
                          <a:solidFill>
                            <a:srgbClr val="002060"/>
                          </a:solidFill>
                          <a:effectLst/>
                          <a:latin typeface="Arial" panose="020B0604020202020204" pitchFamily="34" charset="0"/>
                          <a:cs typeface="Arial" panose="020B0604020202020204" pitchFamily="34" charset="0"/>
                        </a:rPr>
                        <a:t>2008.01.01-2011.04.04</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rowSpan="2">
                  <a:txBody>
                    <a:bodyPr/>
                    <a:lstStyle/>
                    <a:p>
                      <a:pPr algn="ctr">
                        <a:lnSpc>
                          <a:spcPct val="107000"/>
                        </a:lnSpc>
                        <a:spcAft>
                          <a:spcPts val="0"/>
                        </a:spcAft>
                      </a:pPr>
                      <a:r>
                        <a:rPr lang="en-US" sz="1200" b="1" dirty="0">
                          <a:solidFill>
                            <a:srgbClr val="002060"/>
                          </a:solidFill>
                          <a:effectLst/>
                          <a:latin typeface="Arial" panose="020B0604020202020204" pitchFamily="34" charset="0"/>
                          <a:cs typeface="Arial" panose="020B0604020202020204" pitchFamily="34" charset="0"/>
                        </a:rPr>
                        <a:t>108.000</a:t>
                      </a:r>
                      <a:r>
                        <a:rPr lang="en-US" sz="1200" dirty="0">
                          <a:solidFill>
                            <a:srgbClr val="002060"/>
                          </a:solidFill>
                          <a:effectLst/>
                          <a:latin typeface="Arial" panose="020B0604020202020204" pitchFamily="34" charset="0"/>
                          <a:cs typeface="Arial" panose="020B0604020202020204" pitchFamily="34" charset="0"/>
                        </a:rPr>
                        <a:t> </a:t>
                      </a:r>
                      <a:r>
                        <a:rPr lang="en-US" sz="1200" dirty="0" err="1">
                          <a:solidFill>
                            <a:srgbClr val="002060"/>
                          </a:solidFill>
                          <a:effectLst/>
                          <a:latin typeface="Arial" panose="020B0604020202020204" pitchFamily="34" charset="0"/>
                          <a:cs typeface="Arial" panose="020B0604020202020204" pitchFamily="34" charset="0"/>
                        </a:rPr>
                        <a:t>төгрөг</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1106.7</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2010.01.01-ний өдрөөс </a:t>
                      </a:r>
                      <a:r>
                        <a:rPr lang="mn-MN" sz="1200" b="1" dirty="0">
                          <a:solidFill>
                            <a:srgbClr val="C00000"/>
                          </a:solidFill>
                          <a:effectLst/>
                          <a:latin typeface="Arial" panose="020B0604020202020204" pitchFamily="34" charset="0"/>
                          <a:cs typeface="Arial" panose="020B0604020202020204" pitchFamily="34" charset="0"/>
                        </a:rPr>
                        <a:t>50.000</a:t>
                      </a:r>
                      <a:r>
                        <a:rPr lang="mn-MN" sz="1200" dirty="0">
                          <a:solidFill>
                            <a:srgbClr val="C00000"/>
                          </a:solidFill>
                          <a:effectLst/>
                          <a:latin typeface="Arial" panose="020B0604020202020204" pitchFamily="34" charset="0"/>
                          <a:cs typeface="Arial" panose="020B0604020202020204" pitchFamily="34" charset="0"/>
                        </a:rPr>
                        <a:t> төгрөг</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2009 оны 4/24</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extLst>
                  <a:ext uri="{0D108BD9-81ED-4DB2-BD59-A6C34878D82A}">
                    <a16:rowId xmlns:a16="http://schemas.microsoft.com/office/drawing/2014/main" val="3661581396"/>
                  </a:ext>
                </a:extLst>
              </a:tr>
              <a:tr h="254800">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3</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vMerge="1">
                  <a:txBody>
                    <a:bodyPr/>
                    <a:lstStyle/>
                    <a:p>
                      <a:endParaRPr lang="en-US"/>
                    </a:p>
                  </a:txBody>
                  <a:tcPr/>
                </a:tc>
                <a:tc vMerge="1">
                  <a:txBody>
                    <a:bodyPr/>
                    <a:lstStyle/>
                    <a:p>
                      <a:endParaRPr lang="en-US"/>
                    </a:p>
                  </a:txBody>
                  <a:tcPr/>
                </a:tc>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1161.8</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2011.01.01-ний өдрөөс </a:t>
                      </a:r>
                      <a:r>
                        <a:rPr lang="mn-MN" sz="1200" b="1" dirty="0">
                          <a:solidFill>
                            <a:srgbClr val="C00000"/>
                          </a:solidFill>
                          <a:effectLst/>
                          <a:latin typeface="Arial" panose="020B0604020202020204" pitchFamily="34" charset="0"/>
                          <a:cs typeface="Arial" panose="020B0604020202020204" pitchFamily="34" charset="0"/>
                        </a:rPr>
                        <a:t>108.000</a:t>
                      </a:r>
                      <a:r>
                        <a:rPr lang="mn-MN" sz="1200" dirty="0">
                          <a:solidFill>
                            <a:srgbClr val="C00000"/>
                          </a:solidFill>
                          <a:effectLst/>
                          <a:latin typeface="Arial" panose="020B0604020202020204" pitchFamily="34" charset="0"/>
                          <a:cs typeface="Arial" panose="020B0604020202020204" pitchFamily="34" charset="0"/>
                        </a:rPr>
                        <a:t> төгрөг</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2010 оны 6/47</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extLst>
                  <a:ext uri="{0D108BD9-81ED-4DB2-BD59-A6C34878D82A}">
                    <a16:rowId xmlns:a16="http://schemas.microsoft.com/office/drawing/2014/main" val="683402078"/>
                  </a:ext>
                </a:extLst>
              </a:tr>
              <a:tr h="426885">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4</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2011.04.05-2013.08.31</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1" dirty="0">
                          <a:solidFill>
                            <a:srgbClr val="002060"/>
                          </a:solidFill>
                          <a:effectLst/>
                          <a:latin typeface="Arial" panose="020B0604020202020204" pitchFamily="34" charset="0"/>
                          <a:cs typeface="Arial" panose="020B0604020202020204" pitchFamily="34" charset="0"/>
                        </a:rPr>
                        <a:t>140.400</a:t>
                      </a:r>
                      <a:r>
                        <a:rPr lang="mn-MN" sz="1200" dirty="0">
                          <a:solidFill>
                            <a:srgbClr val="002060"/>
                          </a:solidFill>
                          <a:effectLst/>
                          <a:latin typeface="Arial" panose="020B0604020202020204" pitchFamily="34" charset="0"/>
                          <a:cs typeface="Arial" panose="020B0604020202020204" pitchFamily="34" charset="0"/>
                        </a:rPr>
                        <a:t> төгрөг</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1206.6</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2011.11.01-ний өдрөөс </a:t>
                      </a:r>
                      <a:r>
                        <a:rPr lang="mn-MN" sz="1200" dirty="0">
                          <a:solidFill>
                            <a:srgbClr val="C00000"/>
                          </a:solidFill>
                          <a:effectLst/>
                          <a:latin typeface="Arial" panose="020B0604020202020204" pitchFamily="34" charset="0"/>
                          <a:cs typeface="Arial" panose="020B0604020202020204" pitchFamily="34" charset="0"/>
                        </a:rPr>
                        <a:t>хөдөлмөрийн хөлсний доод хэмжээгээр буюу </a:t>
                      </a:r>
                      <a:r>
                        <a:rPr lang="mn-MN" sz="1200" b="1" dirty="0">
                          <a:solidFill>
                            <a:srgbClr val="C00000"/>
                          </a:solidFill>
                          <a:effectLst/>
                          <a:latin typeface="Arial" panose="020B0604020202020204" pitchFamily="34" charset="0"/>
                          <a:cs typeface="Arial" panose="020B0604020202020204" pitchFamily="34" charset="0"/>
                        </a:rPr>
                        <a:t>140.400</a:t>
                      </a:r>
                      <a:r>
                        <a:rPr lang="mn-MN" sz="1200" dirty="0">
                          <a:solidFill>
                            <a:srgbClr val="C00000"/>
                          </a:solidFill>
                          <a:effectLst/>
                          <a:latin typeface="Arial" panose="020B0604020202020204" pitchFamily="34" charset="0"/>
                          <a:cs typeface="Arial" panose="020B0604020202020204" pitchFamily="34" charset="0"/>
                        </a:rPr>
                        <a:t> төгрөг</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2011 оны 7/63</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extLst>
                  <a:ext uri="{0D108BD9-81ED-4DB2-BD59-A6C34878D82A}">
                    <a16:rowId xmlns:a16="http://schemas.microsoft.com/office/drawing/2014/main" val="3326084721"/>
                  </a:ext>
                </a:extLst>
              </a:tr>
              <a:tr h="572249">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5</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2013.09.01-2016.12.31</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1" dirty="0">
                          <a:solidFill>
                            <a:srgbClr val="002060"/>
                          </a:solidFill>
                          <a:effectLst/>
                          <a:latin typeface="Arial" panose="020B0604020202020204" pitchFamily="34" charset="0"/>
                          <a:cs typeface="Arial" panose="020B0604020202020204" pitchFamily="34" charset="0"/>
                        </a:rPr>
                        <a:t>192.000</a:t>
                      </a:r>
                      <a:r>
                        <a:rPr lang="mn-MN" sz="1200" dirty="0">
                          <a:solidFill>
                            <a:srgbClr val="002060"/>
                          </a:solidFill>
                          <a:effectLst/>
                          <a:latin typeface="Arial" panose="020B0604020202020204" pitchFamily="34" charset="0"/>
                          <a:cs typeface="Arial" panose="020B0604020202020204" pitchFamily="34" charset="0"/>
                        </a:rPr>
                        <a:t> төгрөг</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1380.8</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2016.01.01-ний өдрөөс </a:t>
                      </a:r>
                      <a:r>
                        <a:rPr lang="mn-MN" sz="1200" dirty="0">
                          <a:solidFill>
                            <a:srgbClr val="C00000"/>
                          </a:solidFill>
                          <a:effectLst/>
                          <a:latin typeface="Arial" panose="020B0604020202020204" pitchFamily="34" charset="0"/>
                          <a:cs typeface="Arial" panose="020B0604020202020204" pitchFamily="34" charset="0"/>
                        </a:rPr>
                        <a:t>хөдөлмөрийн хөлсний доод хэмжээг 1,5 дахин нэмэгдүүлсэнтэй тэнцэх хэмжээгээр буюу </a:t>
                      </a:r>
                      <a:r>
                        <a:rPr lang="mn-MN" sz="1200" b="1" dirty="0">
                          <a:solidFill>
                            <a:srgbClr val="C00000"/>
                          </a:solidFill>
                          <a:effectLst/>
                          <a:latin typeface="Arial" panose="020B0604020202020204" pitchFamily="34" charset="0"/>
                          <a:cs typeface="Arial" panose="020B0604020202020204" pitchFamily="34" charset="0"/>
                        </a:rPr>
                        <a:t>288.00</a:t>
                      </a:r>
                      <a:r>
                        <a:rPr lang="en-US" sz="1200" b="1" dirty="0">
                          <a:solidFill>
                            <a:srgbClr val="C00000"/>
                          </a:solidFill>
                          <a:effectLst/>
                          <a:latin typeface="Arial" panose="020B0604020202020204" pitchFamily="34" charset="0"/>
                          <a:cs typeface="Arial" panose="020B0604020202020204" pitchFamily="34" charset="0"/>
                        </a:rPr>
                        <a:t>0</a:t>
                      </a:r>
                      <a:r>
                        <a:rPr lang="mn-MN" sz="1200" b="1" dirty="0">
                          <a:solidFill>
                            <a:srgbClr val="C00000"/>
                          </a:solidFill>
                          <a:effectLst/>
                          <a:latin typeface="Arial" panose="020B0604020202020204" pitchFamily="34" charset="0"/>
                          <a:cs typeface="Arial" panose="020B0604020202020204" pitchFamily="34" charset="0"/>
                        </a:rPr>
                        <a:t> </a:t>
                      </a:r>
                      <a:r>
                        <a:rPr lang="mn-MN" sz="1200" dirty="0">
                          <a:solidFill>
                            <a:srgbClr val="C00000"/>
                          </a:solidFill>
                          <a:effectLst/>
                          <a:latin typeface="Arial" panose="020B0604020202020204" pitchFamily="34" charset="0"/>
                          <a:cs typeface="Arial" panose="020B0604020202020204" pitchFamily="34" charset="0"/>
                        </a:rPr>
                        <a:t>төгрөг</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rowSpan="4">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2015 оны 30/24</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extLst>
                  <a:ext uri="{0D108BD9-81ED-4DB2-BD59-A6C34878D82A}">
                    <a16:rowId xmlns:a16="http://schemas.microsoft.com/office/drawing/2014/main" val="1119057996"/>
                  </a:ext>
                </a:extLst>
              </a:tr>
              <a:tr h="607464">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6</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2017.01.01-2018.12.31</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1" dirty="0">
                          <a:solidFill>
                            <a:srgbClr val="002060"/>
                          </a:solidFill>
                          <a:effectLst/>
                          <a:latin typeface="Arial" panose="020B0604020202020204" pitchFamily="34" charset="0"/>
                          <a:cs typeface="Arial" panose="020B0604020202020204" pitchFamily="34" charset="0"/>
                        </a:rPr>
                        <a:t>240.000</a:t>
                      </a:r>
                      <a:r>
                        <a:rPr lang="mn-MN" sz="1200" dirty="0">
                          <a:solidFill>
                            <a:srgbClr val="002060"/>
                          </a:solidFill>
                          <a:effectLst/>
                          <a:latin typeface="Arial" panose="020B0604020202020204" pitchFamily="34" charset="0"/>
                          <a:cs typeface="Arial" panose="020B0604020202020204" pitchFamily="34" charset="0"/>
                        </a:rPr>
                        <a:t> төгрөг</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1417.4</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2017.01.01-ний өдрөөс </a:t>
                      </a:r>
                      <a:r>
                        <a:rPr lang="mn-MN" sz="1200" dirty="0">
                          <a:solidFill>
                            <a:srgbClr val="C00000"/>
                          </a:solidFill>
                          <a:effectLst/>
                          <a:latin typeface="Arial" panose="020B0604020202020204" pitchFamily="34" charset="0"/>
                          <a:cs typeface="Arial" panose="020B0604020202020204" pitchFamily="34" charset="0"/>
                        </a:rPr>
                        <a:t>хөдөлмөрийн хөлсний доод хэмжээг 1,5 дахин нэмэгдүүлсэнтэй тэнцэх хэмжээгээр буюу </a:t>
                      </a:r>
                      <a:r>
                        <a:rPr lang="mn-MN" sz="1200" b="1" dirty="0">
                          <a:solidFill>
                            <a:srgbClr val="C00000"/>
                          </a:solidFill>
                          <a:effectLst/>
                          <a:latin typeface="Arial" panose="020B0604020202020204" pitchFamily="34" charset="0"/>
                          <a:cs typeface="Arial" panose="020B0604020202020204" pitchFamily="34" charset="0"/>
                        </a:rPr>
                        <a:t>360.000</a:t>
                      </a:r>
                      <a:r>
                        <a:rPr lang="mn-MN" sz="1200" dirty="0">
                          <a:solidFill>
                            <a:srgbClr val="C00000"/>
                          </a:solidFill>
                          <a:effectLst/>
                          <a:latin typeface="Arial" panose="020B0604020202020204" pitchFamily="34" charset="0"/>
                          <a:cs typeface="Arial" panose="020B0604020202020204" pitchFamily="34" charset="0"/>
                        </a:rPr>
                        <a:t> төгрөг </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vMerge="1">
                  <a:txBody>
                    <a:bodyPr/>
                    <a:lstStyle/>
                    <a:p>
                      <a:endParaRPr lang="en-US"/>
                    </a:p>
                  </a:txBody>
                  <a:tcPr/>
                </a:tc>
                <a:extLst>
                  <a:ext uri="{0D108BD9-81ED-4DB2-BD59-A6C34878D82A}">
                    <a16:rowId xmlns:a16="http://schemas.microsoft.com/office/drawing/2014/main" val="970971930"/>
                  </a:ext>
                </a:extLst>
              </a:tr>
              <a:tr h="598661">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7</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2019.01.01-2019.12.31</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1" dirty="0">
                          <a:solidFill>
                            <a:srgbClr val="002060"/>
                          </a:solidFill>
                          <a:effectLst/>
                          <a:latin typeface="Arial" panose="020B0604020202020204" pitchFamily="34" charset="0"/>
                          <a:cs typeface="Arial" panose="020B0604020202020204" pitchFamily="34" charset="0"/>
                        </a:rPr>
                        <a:t>320.000</a:t>
                      </a:r>
                      <a:r>
                        <a:rPr lang="mn-MN" sz="1200" dirty="0">
                          <a:solidFill>
                            <a:srgbClr val="002060"/>
                          </a:solidFill>
                          <a:effectLst/>
                          <a:latin typeface="Arial" panose="020B0604020202020204" pitchFamily="34" charset="0"/>
                          <a:cs typeface="Arial" panose="020B0604020202020204" pitchFamily="34" charset="0"/>
                        </a:rPr>
                        <a:t> төгрөг</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1466.1</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2019.01.01-ний өдрөөс </a:t>
                      </a:r>
                      <a:r>
                        <a:rPr lang="mn-MN" sz="1200" dirty="0">
                          <a:solidFill>
                            <a:srgbClr val="C00000"/>
                          </a:solidFill>
                          <a:effectLst/>
                          <a:latin typeface="Arial" panose="020B0604020202020204" pitchFamily="34" charset="0"/>
                          <a:cs typeface="Arial" panose="020B0604020202020204" pitchFamily="34" charset="0"/>
                        </a:rPr>
                        <a:t>хөдөлмөрийн хөлсний доод хэмжээг 1,5 дахин нэмэгдүүлсэнтэй тэнцэх хэмжээгээр буюу </a:t>
                      </a:r>
                      <a:r>
                        <a:rPr lang="mn-MN" sz="1200" b="1" dirty="0">
                          <a:solidFill>
                            <a:srgbClr val="C00000"/>
                          </a:solidFill>
                          <a:effectLst/>
                          <a:latin typeface="Arial" panose="020B0604020202020204" pitchFamily="34" charset="0"/>
                          <a:cs typeface="Arial" panose="020B0604020202020204" pitchFamily="34" charset="0"/>
                        </a:rPr>
                        <a:t>480.000</a:t>
                      </a:r>
                      <a:r>
                        <a:rPr lang="mn-MN" sz="1200" dirty="0">
                          <a:solidFill>
                            <a:srgbClr val="C00000"/>
                          </a:solidFill>
                          <a:effectLst/>
                          <a:latin typeface="Arial" panose="020B0604020202020204" pitchFamily="34" charset="0"/>
                          <a:cs typeface="Arial" panose="020B0604020202020204" pitchFamily="34" charset="0"/>
                        </a:rPr>
                        <a:t> төгрөг </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vMerge="1">
                  <a:txBody>
                    <a:bodyPr/>
                    <a:lstStyle/>
                    <a:p>
                      <a:endParaRPr lang="en-US"/>
                    </a:p>
                  </a:txBody>
                  <a:tcPr/>
                </a:tc>
                <a:extLst>
                  <a:ext uri="{0D108BD9-81ED-4DB2-BD59-A6C34878D82A}">
                    <a16:rowId xmlns:a16="http://schemas.microsoft.com/office/drawing/2014/main" val="1665398094"/>
                  </a:ext>
                </a:extLst>
              </a:tr>
              <a:tr h="589857">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8</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2020.01.01</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1" dirty="0">
                          <a:solidFill>
                            <a:srgbClr val="002060"/>
                          </a:solidFill>
                          <a:effectLst/>
                          <a:latin typeface="Arial" panose="020B0604020202020204" pitchFamily="34" charset="0"/>
                          <a:cs typeface="Arial" panose="020B0604020202020204" pitchFamily="34" charset="0"/>
                        </a:rPr>
                        <a:t>420.000</a:t>
                      </a:r>
                      <a:r>
                        <a:rPr lang="mn-MN" sz="1200" dirty="0">
                          <a:solidFill>
                            <a:srgbClr val="002060"/>
                          </a:solidFill>
                          <a:effectLst/>
                          <a:latin typeface="Arial" panose="020B0604020202020204" pitchFamily="34" charset="0"/>
                          <a:cs typeface="Arial" panose="020B0604020202020204" pitchFamily="34" charset="0"/>
                        </a:rPr>
                        <a:t> төгрөг</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a:solidFill>
                            <a:srgbClr val="002060"/>
                          </a:solidFill>
                          <a:effectLst/>
                          <a:latin typeface="Arial" panose="020B0604020202020204" pitchFamily="34" charset="0"/>
                          <a:cs typeface="Arial" panose="020B0604020202020204" pitchFamily="34" charset="0"/>
                        </a:rPr>
                        <a:t>1499.1</a:t>
                      </a:r>
                      <a:endParaRPr lang="en-US" sz="1200" b="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2020.01.01-ний өдрөөс </a:t>
                      </a:r>
                      <a:r>
                        <a:rPr lang="mn-MN" sz="1200" dirty="0">
                          <a:solidFill>
                            <a:srgbClr val="C00000"/>
                          </a:solidFill>
                          <a:effectLst/>
                          <a:latin typeface="Arial" panose="020B0604020202020204" pitchFamily="34" charset="0"/>
                          <a:cs typeface="Arial" panose="020B0604020202020204" pitchFamily="34" charset="0"/>
                        </a:rPr>
                        <a:t>хөдөлмөрийн хөлсний доод хэмжээг 1,5 дахин нэмэгдүүлсэнтэй тэнцэх хэмжээгээр буюу </a:t>
                      </a:r>
                      <a:r>
                        <a:rPr lang="mn-MN" sz="1200" b="1" dirty="0">
                          <a:solidFill>
                            <a:srgbClr val="C00000"/>
                          </a:solidFill>
                          <a:effectLst/>
                          <a:latin typeface="Arial" panose="020B0604020202020204" pitchFamily="34" charset="0"/>
                          <a:cs typeface="Arial" panose="020B0604020202020204" pitchFamily="34" charset="0"/>
                        </a:rPr>
                        <a:t>630.000 </a:t>
                      </a:r>
                      <a:r>
                        <a:rPr lang="mn-MN" sz="1200" dirty="0">
                          <a:solidFill>
                            <a:srgbClr val="C00000"/>
                          </a:solidFill>
                          <a:effectLst/>
                          <a:latin typeface="Arial" panose="020B0604020202020204" pitchFamily="34" charset="0"/>
                          <a:cs typeface="Arial" panose="020B0604020202020204" pitchFamily="34" charset="0"/>
                        </a:rPr>
                        <a:t>төгрөг </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vMerge="1">
                  <a:txBody>
                    <a:bodyPr/>
                    <a:lstStyle/>
                    <a:p>
                      <a:endParaRPr lang="en-US"/>
                    </a:p>
                  </a:txBody>
                  <a:tcPr/>
                </a:tc>
                <a:extLst>
                  <a:ext uri="{0D108BD9-81ED-4DB2-BD59-A6C34878D82A}">
                    <a16:rowId xmlns:a16="http://schemas.microsoft.com/office/drawing/2014/main" val="2294382374"/>
                  </a:ext>
                </a:extLst>
              </a:tr>
              <a:tr h="575013">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9</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2022.0</a:t>
                      </a:r>
                      <a:r>
                        <a:rPr lang="en-US" sz="1200" dirty="0">
                          <a:solidFill>
                            <a:srgbClr val="002060"/>
                          </a:solidFill>
                          <a:effectLst/>
                          <a:latin typeface="Arial" panose="020B0604020202020204" pitchFamily="34" charset="0"/>
                          <a:cs typeface="Arial" panose="020B0604020202020204" pitchFamily="34" charset="0"/>
                        </a:rPr>
                        <a:t>5</a:t>
                      </a:r>
                      <a:r>
                        <a:rPr lang="mn-MN" sz="1200" dirty="0">
                          <a:solidFill>
                            <a:srgbClr val="002060"/>
                          </a:solidFill>
                          <a:effectLst/>
                          <a:latin typeface="Arial" panose="020B0604020202020204" pitchFamily="34" charset="0"/>
                          <a:cs typeface="Arial" panose="020B0604020202020204" pitchFamily="34" charset="0"/>
                        </a:rPr>
                        <a:t>.30</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1" dirty="0">
                          <a:solidFill>
                            <a:srgbClr val="002060"/>
                          </a:solidFill>
                          <a:effectLst/>
                          <a:latin typeface="Arial" panose="020B0604020202020204" pitchFamily="34" charset="0"/>
                          <a:cs typeface="Arial" panose="020B0604020202020204" pitchFamily="34" charset="0"/>
                        </a:rPr>
                        <a:t>420.000</a:t>
                      </a:r>
                      <a:r>
                        <a:rPr lang="mn-MN" sz="1200" dirty="0">
                          <a:solidFill>
                            <a:srgbClr val="002060"/>
                          </a:solidFill>
                          <a:effectLst/>
                          <a:latin typeface="Arial" panose="020B0604020202020204" pitchFamily="34" charset="0"/>
                          <a:cs typeface="Arial" panose="020B0604020202020204" pitchFamily="34" charset="0"/>
                        </a:rPr>
                        <a:t> төгрөг</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1588.0</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r>
                        <a:rPr lang="mn-MN" sz="1200" dirty="0">
                          <a:solidFill>
                            <a:srgbClr val="002060"/>
                          </a:solidFill>
                          <a:effectLst/>
                          <a:latin typeface="Arial" panose="020B0604020202020204" pitchFamily="34" charset="0"/>
                          <a:cs typeface="Arial" panose="020B0604020202020204" pitchFamily="34" charset="0"/>
                        </a:rPr>
                        <a:t>2020.01.01-ний өдрөөс </a:t>
                      </a:r>
                      <a:r>
                        <a:rPr lang="mn-MN" sz="1200" dirty="0">
                          <a:solidFill>
                            <a:srgbClr val="C00000"/>
                          </a:solidFill>
                          <a:effectLst/>
                          <a:latin typeface="Arial" panose="020B0604020202020204" pitchFamily="34" charset="0"/>
                          <a:cs typeface="Arial" panose="020B0604020202020204" pitchFamily="34" charset="0"/>
                        </a:rPr>
                        <a:t>хөдөлмөрийн хөлсний доод хэмжээг 1,5 дахин нэмэгдүүлсэнтэй тэнцэх хэмжээгээр буюу </a:t>
                      </a:r>
                      <a:r>
                        <a:rPr lang="mn-MN" sz="1200" b="1" dirty="0">
                          <a:solidFill>
                            <a:srgbClr val="C00000"/>
                          </a:solidFill>
                          <a:effectLst/>
                          <a:latin typeface="Arial" panose="020B0604020202020204" pitchFamily="34" charset="0"/>
                          <a:cs typeface="Arial" panose="020B0604020202020204" pitchFamily="34" charset="0"/>
                        </a:rPr>
                        <a:t>630.000</a:t>
                      </a:r>
                      <a:r>
                        <a:rPr lang="mn-MN" sz="1200" dirty="0">
                          <a:solidFill>
                            <a:srgbClr val="C00000"/>
                          </a:solidFill>
                          <a:effectLst/>
                          <a:latin typeface="Arial" panose="020B0604020202020204" pitchFamily="34" charset="0"/>
                          <a:cs typeface="Arial" panose="020B0604020202020204" pitchFamily="34" charset="0"/>
                        </a:rPr>
                        <a:t> төгрөг</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a:txBody>
                    <a:bodyPr/>
                    <a:lstStyle/>
                    <a:p>
                      <a:pPr algn="ctr"/>
                      <a:r>
                        <a:rPr lang="mn-MN" sz="1200" dirty="0">
                          <a:solidFill>
                            <a:srgbClr val="002060"/>
                          </a:solidFill>
                          <a:latin typeface="Arial" panose="020B0604020202020204" pitchFamily="34" charset="0"/>
                          <a:cs typeface="Arial" panose="020B0604020202020204" pitchFamily="34" charset="0"/>
                        </a:rPr>
                        <a:t>2022 оны 37</a:t>
                      </a:r>
                      <a:endParaRPr lang="en-US" sz="1200" dirty="0">
                        <a:solidFill>
                          <a:srgbClr val="002060"/>
                        </a:solidFill>
                        <a:latin typeface="Arial" panose="020B0604020202020204" pitchFamily="34" charset="0"/>
                        <a:cs typeface="Arial" panose="020B0604020202020204" pitchFamily="34" charset="0"/>
                      </a:endParaRPr>
                    </a:p>
                  </a:txBody>
                  <a:tcPr marL="32642" marR="32642" marT="0" marB="0" anchor="ctr"/>
                </a:tc>
                <a:extLst>
                  <a:ext uri="{0D108BD9-81ED-4DB2-BD59-A6C34878D82A}">
                    <a16:rowId xmlns:a16="http://schemas.microsoft.com/office/drawing/2014/main" val="1566918633"/>
                  </a:ext>
                </a:extLst>
              </a:tr>
              <a:tr h="438912">
                <a:tc>
                  <a:txBody>
                    <a:bodyPr/>
                    <a:lstStyle/>
                    <a:p>
                      <a:pPr algn="ctr">
                        <a:lnSpc>
                          <a:spcPct val="107000"/>
                        </a:lnSpc>
                        <a:spcAft>
                          <a:spcPts val="0"/>
                        </a:spcAft>
                      </a:pPr>
                      <a:r>
                        <a:rPr lang="mn-MN"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rPr>
                        <a:t>10</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rPr>
                        <a:t>2023.07.03</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1" dirty="0">
                          <a:solidFill>
                            <a:srgbClr val="002060"/>
                          </a:solidFill>
                          <a:effectLst/>
                          <a:latin typeface="Arial" panose="020B0604020202020204" pitchFamily="34" charset="0"/>
                          <a:ea typeface="DengXian" panose="02010600030101010101" pitchFamily="2" charset="-122"/>
                          <a:cs typeface="Arial" panose="020B0604020202020204" pitchFamily="34" charset="0"/>
                        </a:rPr>
                        <a:t>550.000</a:t>
                      </a:r>
                      <a:r>
                        <a:rPr lang="mn-MN"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rPr>
                        <a:t> төгрөг</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ctr">
                        <a:lnSpc>
                          <a:spcPct val="107000"/>
                        </a:lnSpc>
                        <a:spcAft>
                          <a:spcPts val="0"/>
                        </a:spcAft>
                      </a:pPr>
                      <a:r>
                        <a:rPr lang="mn-MN"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rPr>
                        <a:t>1600.0</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tc>
                  <a:txBody>
                    <a:bodyPr/>
                    <a:lstStyle/>
                    <a:p>
                      <a:pPr algn="just">
                        <a:lnSpc>
                          <a:spcPct val="107000"/>
                        </a:lnSpc>
                        <a:spcAft>
                          <a:spcPts val="0"/>
                        </a:spcAft>
                      </a:pPr>
                      <a:endParaRPr lang="mn-MN" sz="8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p>
                      <a:pPr algn="just">
                        <a:lnSpc>
                          <a:spcPct val="107000"/>
                        </a:lnSpc>
                        <a:spcAft>
                          <a:spcPts val="0"/>
                        </a:spcAft>
                      </a:pPr>
                      <a:r>
                        <a:rPr lang="mn-MN"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rPr>
                        <a:t>2023.07.03-ны өдрөөс </a:t>
                      </a:r>
                      <a:r>
                        <a:rPr lang="mn-MN" sz="1200" b="1" dirty="0">
                          <a:solidFill>
                            <a:srgbClr val="C00000"/>
                          </a:solidFill>
                          <a:effectLst/>
                          <a:latin typeface="Arial" panose="020B0604020202020204" pitchFamily="34" charset="0"/>
                          <a:ea typeface="DengXian" panose="02010600030101010101" pitchFamily="2" charset="-122"/>
                          <a:cs typeface="Arial" panose="020B0604020202020204" pitchFamily="34" charset="0"/>
                        </a:rPr>
                        <a:t>1,000,000</a:t>
                      </a:r>
                      <a:r>
                        <a:rPr lang="mn-MN"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rPr>
                        <a:t> төгрөг</a:t>
                      </a:r>
                      <a:endParaRPr lang="en-US" sz="1200" b="0" dirty="0">
                        <a:solidFill>
                          <a:srgbClr val="C0000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tc>
                <a:tc>
                  <a:txBody>
                    <a:bodyPr/>
                    <a:lstStyle/>
                    <a:p>
                      <a:pPr algn="ctr">
                        <a:lnSpc>
                          <a:spcPct val="107000"/>
                        </a:lnSpc>
                        <a:spcAft>
                          <a:spcPts val="0"/>
                        </a:spcAft>
                      </a:pPr>
                      <a:r>
                        <a:rPr lang="mn-MN"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rPr>
                        <a:t>2023 оны 86</a:t>
                      </a:r>
                      <a:endParaRPr lang="en-US" sz="1200" b="0" dirty="0">
                        <a:solidFill>
                          <a:srgbClr val="002060"/>
                        </a:solidFill>
                        <a:effectLst/>
                        <a:latin typeface="Arial" panose="020B0604020202020204" pitchFamily="34" charset="0"/>
                        <a:ea typeface="DengXian" panose="02010600030101010101" pitchFamily="2" charset="-122"/>
                        <a:cs typeface="Arial" panose="020B0604020202020204" pitchFamily="34" charset="0"/>
                      </a:endParaRPr>
                    </a:p>
                  </a:txBody>
                  <a:tcPr marL="32642" marR="32642" marT="0" marB="0" anchor="ctr"/>
                </a:tc>
                <a:extLst>
                  <a:ext uri="{0D108BD9-81ED-4DB2-BD59-A6C34878D82A}">
                    <a16:rowId xmlns:a16="http://schemas.microsoft.com/office/drawing/2014/main" val="1773851859"/>
                  </a:ext>
                </a:extLst>
              </a:tr>
            </a:tbl>
          </a:graphicData>
        </a:graphic>
      </p:graphicFrame>
      <p:sp>
        <p:nvSpPr>
          <p:cNvPr id="10" name="Rectangle 2"/>
          <p:cNvSpPr>
            <a:spLocks noChangeArrowheads="1"/>
          </p:cNvSpPr>
          <p:nvPr/>
        </p:nvSpPr>
        <p:spPr bwMode="auto">
          <a:xfrm>
            <a:off x="2110811" y="123997"/>
            <a:ext cx="85970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defTabSz="914400" eaLnBrk="0" fontAlgn="base" hangingPunct="0">
              <a:spcBef>
                <a:spcPct val="0"/>
              </a:spcBef>
              <a:spcAft>
                <a:spcPct val="0"/>
              </a:spcAft>
            </a:pPr>
            <a:r>
              <a:rPr lang="mn-MN" altLang="en-US" dirty="0">
                <a:solidFill>
                  <a:srgbClr val="002060"/>
                </a:solidFill>
                <a:latin typeface="Arial" panose="020B0604020202020204" pitchFamily="34" charset="0"/>
                <a:ea typeface="DengXian" panose="02010600030101010101" pitchFamily="2" charset="-122"/>
                <a:cs typeface="Arial" panose="020B0604020202020204" pitchFamily="34" charset="0"/>
              </a:rPr>
              <a:t>Хорооны хэсгийн ахлагчийн 1 сард авдаг урамшууллын хэмжээ:</a:t>
            </a:r>
            <a:endParaRPr lang="en-US" altLang="en-US" sz="1050" dirty="0">
              <a:solidFill>
                <a:srgbClr val="002060"/>
              </a:solidFill>
            </a:endParaRPr>
          </a:p>
        </p:txBody>
      </p:sp>
      <p:pic>
        <p:nvPicPr>
          <p:cNvPr id="6" name="Picture 5">
            <a:extLst>
              <a:ext uri="{FF2B5EF4-FFF2-40B4-BE49-F238E27FC236}">
                <a16:creationId xmlns:a16="http://schemas.microsoft.com/office/drawing/2014/main" id="{9D542B58-F06B-450F-AB05-9380C0DD6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5687568"/>
            <a:ext cx="12192000" cy="1245946"/>
          </a:xfrm>
          <a:prstGeom prst="rect">
            <a:avLst/>
          </a:prstGeom>
        </p:spPr>
      </p:pic>
    </p:spTree>
    <p:extLst>
      <p:ext uri="{BB962C8B-B14F-4D97-AF65-F5344CB8AC3E}">
        <p14:creationId xmlns:p14="http://schemas.microsoft.com/office/powerpoint/2010/main" val="1834167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008"/>
            <a:ext cx="12192000" cy="7666584"/>
          </a:xfrm>
          <a:prstGeom prst="rect">
            <a:avLst/>
          </a:prstGeom>
        </p:spPr>
      </p:pic>
      <p:sp>
        <p:nvSpPr>
          <p:cNvPr id="4" name="Rectangle 3">
            <a:extLst>
              <a:ext uri="{FF2B5EF4-FFF2-40B4-BE49-F238E27FC236}">
                <a16:creationId xmlns:a16="http://schemas.microsoft.com/office/drawing/2014/main" id="{C846E024-5268-4337-B1D6-80DFAC416369}"/>
              </a:ext>
            </a:extLst>
          </p:cNvPr>
          <p:cNvSpPr/>
          <p:nvPr/>
        </p:nvSpPr>
        <p:spPr>
          <a:xfrm>
            <a:off x="2" y="-188009"/>
            <a:ext cx="12191999" cy="7666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solidFill>
                <a:srgbClr val="002060"/>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9D542B58-F06B-450F-AB05-9380C0DD6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6122893"/>
            <a:ext cx="12192000" cy="1355683"/>
          </a:xfrm>
          <a:prstGeom prst="rect">
            <a:avLst/>
          </a:prstGeom>
        </p:spPr>
      </p:pic>
      <p:graphicFrame>
        <p:nvGraphicFramePr>
          <p:cNvPr id="2" name="Table 1">
            <a:extLst>
              <a:ext uri="{FF2B5EF4-FFF2-40B4-BE49-F238E27FC236}">
                <a16:creationId xmlns:a16="http://schemas.microsoft.com/office/drawing/2014/main" id="{30632BA8-A110-4DA5-AE10-09AD1209E72B}"/>
              </a:ext>
            </a:extLst>
          </p:cNvPr>
          <p:cNvGraphicFramePr>
            <a:graphicFrameLocks noGrp="1"/>
          </p:cNvGraphicFramePr>
          <p:nvPr>
            <p:extLst>
              <p:ext uri="{D42A27DB-BD31-4B8C-83A1-F6EECF244321}">
                <p14:modId xmlns:p14="http://schemas.microsoft.com/office/powerpoint/2010/main" val="1949674293"/>
              </p:ext>
            </p:extLst>
          </p:nvPr>
        </p:nvGraphicFramePr>
        <p:xfrm>
          <a:off x="1042416" y="-128016"/>
          <a:ext cx="10277856" cy="5966930"/>
        </p:xfrm>
        <a:graphic>
          <a:graphicData uri="http://schemas.openxmlformats.org/drawingml/2006/table">
            <a:tbl>
              <a:tblPr>
                <a:tableStyleId>{5C22544A-7EE6-4342-B048-85BDC9FD1C3A}</a:tableStyleId>
              </a:tblPr>
              <a:tblGrid>
                <a:gridCol w="480707">
                  <a:extLst>
                    <a:ext uri="{9D8B030D-6E8A-4147-A177-3AD203B41FA5}">
                      <a16:colId xmlns:a16="http://schemas.microsoft.com/office/drawing/2014/main" val="4225675659"/>
                    </a:ext>
                  </a:extLst>
                </a:gridCol>
                <a:gridCol w="1274941">
                  <a:extLst>
                    <a:ext uri="{9D8B030D-6E8A-4147-A177-3AD203B41FA5}">
                      <a16:colId xmlns:a16="http://schemas.microsoft.com/office/drawing/2014/main" val="989470316"/>
                    </a:ext>
                  </a:extLst>
                </a:gridCol>
                <a:gridCol w="795528">
                  <a:extLst>
                    <a:ext uri="{9D8B030D-6E8A-4147-A177-3AD203B41FA5}">
                      <a16:colId xmlns:a16="http://schemas.microsoft.com/office/drawing/2014/main" val="2995213789"/>
                    </a:ext>
                  </a:extLst>
                </a:gridCol>
                <a:gridCol w="259325">
                  <a:extLst>
                    <a:ext uri="{9D8B030D-6E8A-4147-A177-3AD203B41FA5}">
                      <a16:colId xmlns:a16="http://schemas.microsoft.com/office/drawing/2014/main" val="3986870158"/>
                    </a:ext>
                  </a:extLst>
                </a:gridCol>
                <a:gridCol w="1003473">
                  <a:extLst>
                    <a:ext uri="{9D8B030D-6E8A-4147-A177-3AD203B41FA5}">
                      <a16:colId xmlns:a16="http://schemas.microsoft.com/office/drawing/2014/main" val="558978377"/>
                    </a:ext>
                  </a:extLst>
                </a:gridCol>
                <a:gridCol w="813899">
                  <a:extLst>
                    <a:ext uri="{9D8B030D-6E8A-4147-A177-3AD203B41FA5}">
                      <a16:colId xmlns:a16="http://schemas.microsoft.com/office/drawing/2014/main" val="152408588"/>
                    </a:ext>
                  </a:extLst>
                </a:gridCol>
                <a:gridCol w="1520269">
                  <a:extLst>
                    <a:ext uri="{9D8B030D-6E8A-4147-A177-3AD203B41FA5}">
                      <a16:colId xmlns:a16="http://schemas.microsoft.com/office/drawing/2014/main" val="2451596742"/>
                    </a:ext>
                  </a:extLst>
                </a:gridCol>
                <a:gridCol w="1025538">
                  <a:extLst>
                    <a:ext uri="{9D8B030D-6E8A-4147-A177-3AD203B41FA5}">
                      <a16:colId xmlns:a16="http://schemas.microsoft.com/office/drawing/2014/main" val="4267640769"/>
                    </a:ext>
                  </a:extLst>
                </a:gridCol>
                <a:gridCol w="909616">
                  <a:extLst>
                    <a:ext uri="{9D8B030D-6E8A-4147-A177-3AD203B41FA5}">
                      <a16:colId xmlns:a16="http://schemas.microsoft.com/office/drawing/2014/main" val="3167977032"/>
                    </a:ext>
                  </a:extLst>
                </a:gridCol>
                <a:gridCol w="129704">
                  <a:extLst>
                    <a:ext uri="{9D8B030D-6E8A-4147-A177-3AD203B41FA5}">
                      <a16:colId xmlns:a16="http://schemas.microsoft.com/office/drawing/2014/main" val="2729679623"/>
                    </a:ext>
                  </a:extLst>
                </a:gridCol>
                <a:gridCol w="1163453">
                  <a:extLst>
                    <a:ext uri="{9D8B030D-6E8A-4147-A177-3AD203B41FA5}">
                      <a16:colId xmlns:a16="http://schemas.microsoft.com/office/drawing/2014/main" val="4276215015"/>
                    </a:ext>
                  </a:extLst>
                </a:gridCol>
                <a:gridCol w="901403">
                  <a:extLst>
                    <a:ext uri="{9D8B030D-6E8A-4147-A177-3AD203B41FA5}">
                      <a16:colId xmlns:a16="http://schemas.microsoft.com/office/drawing/2014/main" val="2469236237"/>
                    </a:ext>
                  </a:extLst>
                </a:gridCol>
              </a:tblGrid>
              <a:tr h="328278">
                <a:tc gridSpan="12">
                  <a:txBody>
                    <a:bodyPr/>
                    <a:lstStyle/>
                    <a:p>
                      <a:pPr algn="ctr" fontAlgn="ctr"/>
                      <a:r>
                        <a:rPr lang="mn-MN" sz="1200" b="1" u="none" strike="noStrike" dirty="0">
                          <a:solidFill>
                            <a:srgbClr val="002060"/>
                          </a:solidFill>
                          <a:effectLst/>
                          <a:latin typeface="Arial" panose="020B0604020202020204" pitchFamily="34" charset="0"/>
                          <a:cs typeface="Arial" panose="020B0604020202020204" pitchFamily="34" charset="0"/>
                        </a:rPr>
                        <a:t>ДҮҮРГИЙН ХОРООДЫН ХЭСГИЙН АХЛАГЧ НАРЫН УРАМШУУЛЛЫН ТООЦОО  - 2025 ОНЫ ТӨСВИЙН ТОДОТГОЛЫН ТӨСӨЛ</a:t>
                      </a:r>
                      <a:endParaRPr lang="mn-MN"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b"/>
                </a:tc>
                <a:tc hMerge="1">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b"/>
                </a:tc>
                <a:extLst>
                  <a:ext uri="{0D108BD9-81ED-4DB2-BD59-A6C34878D82A}">
                    <a16:rowId xmlns:a16="http://schemas.microsoft.com/office/drawing/2014/main" val="649368528"/>
                  </a:ext>
                </a:extLst>
              </a:tr>
              <a:tr h="188011">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gridSpan="2">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hMerge="1">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gridSpan="2">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hMerge="1">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b"/>
                </a:tc>
                <a:extLst>
                  <a:ext uri="{0D108BD9-81ED-4DB2-BD59-A6C34878D82A}">
                    <a16:rowId xmlns:a16="http://schemas.microsoft.com/office/drawing/2014/main" val="1290004259"/>
                  </a:ext>
                </a:extLst>
              </a:tr>
              <a:tr h="188011">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gridSpan="2">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hMerge="1">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r" fontAlgn="b"/>
                      <a:r>
                        <a:rPr lang="en-US" sz="1200" b="1" u="none" strike="noStrike" dirty="0">
                          <a:solidFill>
                            <a:srgbClr val="002060"/>
                          </a:solidFill>
                          <a:effectLst/>
                          <a:latin typeface="Arial" panose="020B0604020202020204" pitchFamily="34" charset="0"/>
                          <a:cs typeface="Arial" panose="020B0604020202020204" pitchFamily="34" charset="0"/>
                        </a:rPr>
                        <a:t>11/15/2024</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b"/>
                </a:tc>
                <a:tc>
                  <a:txBody>
                    <a:bodyPr/>
                    <a:lstStyle/>
                    <a:p>
                      <a:pPr algn="r" fontAlgn="b"/>
                      <a:r>
                        <a:rPr lang="en-US" sz="1200" b="1" u="none" strike="noStrike">
                          <a:solidFill>
                            <a:srgbClr val="002060"/>
                          </a:solidFill>
                          <a:effectLst/>
                          <a:latin typeface="Arial" panose="020B0604020202020204" pitchFamily="34" charset="0"/>
                          <a:cs typeface="Arial" panose="020B0604020202020204" pitchFamily="34" charset="0"/>
                        </a:rPr>
                        <a:t>3/6/2025</a:t>
                      </a:r>
                      <a:endParaRPr lang="en-US" sz="1200" b="1" i="0" u="none" strike="noStrike">
                        <a:solidFill>
                          <a:srgbClr val="002060"/>
                        </a:solidFill>
                        <a:effectLst/>
                        <a:latin typeface="Arial" panose="020B0604020202020204" pitchFamily="34" charset="0"/>
                        <a:cs typeface="Arial" panose="020B0604020202020204" pitchFamily="34" charset="0"/>
                      </a:endParaRPr>
                    </a:p>
                  </a:txBody>
                  <a:tcPr marL="7289" marR="7289" marT="7289" marB="0" anchor="b"/>
                </a:tc>
                <a:tc gridSpan="2">
                  <a:txBody>
                    <a:bodyPr/>
                    <a:lstStyle/>
                    <a:p>
                      <a:pPr algn="l" fontAlgn="b"/>
                      <a:endParaRPr lang="en-US" sz="1200" b="1" i="0" u="none" strike="noStrike">
                        <a:solidFill>
                          <a:srgbClr val="002060"/>
                        </a:solidFill>
                        <a:effectLst/>
                        <a:latin typeface="Arial" panose="020B0604020202020204" pitchFamily="34" charset="0"/>
                        <a:cs typeface="Arial" panose="020B0604020202020204" pitchFamily="34" charset="0"/>
                      </a:endParaRPr>
                    </a:p>
                  </a:txBody>
                  <a:tcPr marL="7289" marR="7289" marT="7289" marB="0" anchor="b"/>
                </a:tc>
                <a:tc hMerge="1">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b"/>
                </a:tc>
                <a:tc>
                  <a:txBody>
                    <a:bodyPr/>
                    <a:lstStyle/>
                    <a:p>
                      <a:pPr algn="r" fontAlgn="b"/>
                      <a:r>
                        <a:rPr lang="en-US" sz="1200" b="1" u="none" strike="noStrike" dirty="0">
                          <a:solidFill>
                            <a:srgbClr val="002060"/>
                          </a:solidFill>
                          <a:effectLst/>
                          <a:latin typeface="Arial" panose="020B0604020202020204" pitchFamily="34" charset="0"/>
                          <a:cs typeface="Arial" panose="020B0604020202020204" pitchFamily="34" charset="0"/>
                        </a:rPr>
                        <a:t>3/10/2025</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b"/>
                </a:tc>
                <a:extLst>
                  <a:ext uri="{0D108BD9-81ED-4DB2-BD59-A6C34878D82A}">
                    <a16:rowId xmlns:a16="http://schemas.microsoft.com/office/drawing/2014/main" val="2897189007"/>
                  </a:ext>
                </a:extLst>
              </a:tr>
              <a:tr h="188011">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tc gridSpan="2">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tc hMerge="1">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tc gridSpan="2">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tc hMerge="1">
                  <a:txBody>
                    <a:bodyPr/>
                    <a:lstStyle/>
                    <a:p>
                      <a:pPr algn="l"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b"/>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tc>
                  <a:txBody>
                    <a:bodyPr/>
                    <a:lstStyle/>
                    <a:p>
                      <a:pPr algn="l"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5378488"/>
                  </a:ext>
                </a:extLst>
              </a:tr>
              <a:tr h="675314">
                <a:tc row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Дүүргийн нэр</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2025 оны батлагдсан төсөв</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2">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2025 оны тодотголын төсөл-хувилбар 1 </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en-US"/>
                    </a:p>
                  </a:txBody>
                  <a:tcPr/>
                </a:tc>
                <a:tc rowSpan="2">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Төсвийн тодотголоор нэмж тусгах дүн</a:t>
                      </a:r>
                      <a:endParaRPr lang="mn-MN"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2025 оны тодотголын төсөл-хувилбар 2</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en-US"/>
                    </a:p>
                  </a:txBody>
                  <a:tcPr/>
                </a:tc>
                <a:tc hMerge="1">
                  <a:txBody>
                    <a:bodyPr/>
                    <a:lstStyle/>
                    <a:p>
                      <a:endParaRPr lang="en-US"/>
                    </a:p>
                  </a:txBody>
                  <a:tcPr/>
                </a:tc>
                <a:tc rowSpan="2">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Төсвийн тодотголоор нэмж тусгах дүн</a:t>
                      </a:r>
                      <a:endParaRPr lang="mn-MN"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0659014"/>
                  </a:ext>
                </a:extLst>
              </a:tr>
              <a:tr h="730423">
                <a:tc vMerge="1">
                  <a:txBody>
                    <a:bodyPr/>
                    <a:lstStyle/>
                    <a:p>
                      <a:endParaRPr lang="en-US"/>
                    </a:p>
                  </a:txBody>
                  <a:tcPr/>
                </a:tc>
                <a:tc vMerge="1">
                  <a:txBody>
                    <a:bodyPr/>
                    <a:lstStyle/>
                    <a:p>
                      <a:endParaRPr lang="en-US"/>
                    </a:p>
                  </a:txBody>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Хэсгийн ахлагчийн тоо</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Урамшууллын дүн </a:t>
                      </a:r>
                      <a:br>
                        <a:rPr lang="mn-MN" sz="1200" u="none" strike="noStrike" dirty="0">
                          <a:solidFill>
                            <a:srgbClr val="002060"/>
                          </a:solidFill>
                          <a:effectLst/>
                          <a:latin typeface="Arial" panose="020B0604020202020204" pitchFamily="34" charset="0"/>
                          <a:cs typeface="Arial" panose="020B0604020202020204" pitchFamily="34" charset="0"/>
                        </a:rPr>
                      </a:br>
                      <a:r>
                        <a:rPr lang="mn-MN" sz="1200" u="none" strike="noStrike" dirty="0">
                          <a:solidFill>
                            <a:srgbClr val="002060"/>
                          </a:solidFill>
                          <a:effectLst/>
                          <a:latin typeface="Arial" panose="020B0604020202020204" pitchFamily="34" charset="0"/>
                          <a:cs typeface="Arial" panose="020B0604020202020204" pitchFamily="34" charset="0"/>
                        </a:rPr>
                        <a:t>(1.0 сая төгрөг)</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mn-MN" sz="1200" u="none" strike="noStrike">
                          <a:effectLst/>
                          <a:latin typeface="Arial" panose="020B0604020202020204" pitchFamily="34" charset="0"/>
                          <a:cs typeface="Arial" panose="020B0604020202020204" pitchFamily="34" charset="0"/>
                        </a:rPr>
                        <a:t>Урамшууллын дүн </a:t>
                      </a:r>
                      <a:br>
                        <a:rPr lang="mn-MN" sz="1200" u="none" strike="noStrike">
                          <a:effectLst/>
                          <a:latin typeface="Arial" panose="020B0604020202020204" pitchFamily="34" charset="0"/>
                          <a:cs typeface="Arial" panose="020B0604020202020204" pitchFamily="34" charset="0"/>
                        </a:rPr>
                      </a:br>
                      <a:r>
                        <a:rPr lang="mn-MN" sz="1200" u="none" strike="noStrike">
                          <a:effectLst/>
                          <a:latin typeface="Arial" panose="020B0604020202020204" pitchFamily="34" charset="0"/>
                          <a:cs typeface="Arial" panose="020B0604020202020204" pitchFamily="34" charset="0"/>
                        </a:rPr>
                        <a:t>(1.0 сая төгрөг)</a:t>
                      </a:r>
                      <a:endParaRPr lang="mn-MN" sz="1200" b="0" i="0" u="none" strike="noStrike">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Хэсгийн ахлагчийн тоо</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ru-RU" sz="1200" u="none" strike="noStrike" dirty="0">
                          <a:solidFill>
                            <a:srgbClr val="002060"/>
                          </a:solidFill>
                          <a:effectLst/>
                          <a:latin typeface="Arial" panose="020B0604020202020204" pitchFamily="34" charset="0"/>
                          <a:cs typeface="Arial" panose="020B0604020202020204" pitchFamily="34" charset="0"/>
                        </a:rPr>
                        <a:t>Урамшууллын дүн </a:t>
                      </a:r>
                      <a:br>
                        <a:rPr lang="ru-RU" sz="1200" u="none" strike="noStrike" dirty="0">
                          <a:solidFill>
                            <a:srgbClr val="002060"/>
                          </a:solidFill>
                          <a:effectLst/>
                          <a:latin typeface="Arial" panose="020B0604020202020204" pitchFamily="34" charset="0"/>
                          <a:cs typeface="Arial" panose="020B0604020202020204" pitchFamily="34" charset="0"/>
                        </a:rPr>
                      </a:br>
                      <a:r>
                        <a:rPr lang="ru-RU" sz="1200" u="none" strike="noStrike" dirty="0">
                          <a:solidFill>
                            <a:srgbClr val="002060"/>
                          </a:solidFill>
                          <a:effectLst/>
                          <a:latin typeface="Arial" panose="020B0604020202020204" pitchFamily="34" charset="0"/>
                          <a:cs typeface="Arial" panose="020B0604020202020204" pitchFamily="34" charset="0"/>
                        </a:rPr>
                        <a:t>(1.2 сая төгрөг, 2025.04.01-с)</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vMerge="1">
                  <a:txBody>
                    <a:bodyPr/>
                    <a:lstStyle/>
                    <a:p>
                      <a:endParaRPr lang="en-US"/>
                    </a:p>
                  </a:txBody>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Хэсгийн ахлагчийн</a:t>
                      </a:r>
                    </a:p>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тоо</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ru-RU" sz="1200" u="none" strike="noStrike" dirty="0">
                          <a:solidFill>
                            <a:srgbClr val="002060"/>
                          </a:solidFill>
                          <a:effectLst/>
                          <a:latin typeface="Arial" panose="020B0604020202020204" pitchFamily="34" charset="0"/>
                          <a:cs typeface="Arial" panose="020B0604020202020204" pitchFamily="34" charset="0"/>
                        </a:rPr>
                        <a:t>Урамшууллын дүн </a:t>
                      </a:r>
                      <a:br>
                        <a:rPr lang="ru-RU" sz="1200" u="none" strike="noStrike" dirty="0">
                          <a:solidFill>
                            <a:srgbClr val="002060"/>
                          </a:solidFill>
                          <a:effectLst/>
                          <a:latin typeface="Arial" panose="020B0604020202020204" pitchFamily="34" charset="0"/>
                          <a:cs typeface="Arial" panose="020B0604020202020204" pitchFamily="34" charset="0"/>
                        </a:rPr>
                      </a:br>
                      <a:r>
                        <a:rPr lang="ru-RU" sz="1200" u="none" strike="noStrike" dirty="0">
                          <a:solidFill>
                            <a:srgbClr val="002060"/>
                          </a:solidFill>
                          <a:effectLst/>
                          <a:latin typeface="Arial" panose="020B0604020202020204" pitchFamily="34" charset="0"/>
                          <a:cs typeface="Arial" panose="020B0604020202020204" pitchFamily="34" charset="0"/>
                        </a:rPr>
                        <a:t>(1.2 сая төгрөг, 2025.07.01-с)</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ru-RU" sz="1200" u="none" strike="noStrike" dirty="0">
                          <a:effectLst/>
                          <a:latin typeface="Arial" panose="020B0604020202020204" pitchFamily="34" charset="0"/>
                          <a:cs typeface="Arial" panose="020B0604020202020204" pitchFamily="34" charset="0"/>
                        </a:rPr>
                        <a:t>Урамшууллын дүн </a:t>
                      </a:r>
                      <a:br>
                        <a:rPr lang="ru-RU" sz="1200" u="none" strike="noStrike" dirty="0">
                          <a:effectLst/>
                          <a:latin typeface="Arial" panose="020B0604020202020204" pitchFamily="34" charset="0"/>
                          <a:cs typeface="Arial" panose="020B0604020202020204" pitchFamily="34" charset="0"/>
                        </a:rPr>
                      </a:br>
                      <a:r>
                        <a:rPr lang="ru-RU" sz="1200" u="none" strike="noStrike" dirty="0">
                          <a:effectLst/>
                          <a:latin typeface="Arial" panose="020B0604020202020204" pitchFamily="34" charset="0"/>
                          <a:cs typeface="Arial" panose="020B0604020202020204" pitchFamily="34" charset="0"/>
                        </a:rPr>
                        <a:t>(1.2 сая төгрөг, 2025.07.01-с)</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vMerge="1">
                  <a:txBody>
                    <a:bodyPr/>
                    <a:lstStyle/>
                    <a:p>
                      <a:endParaRPr lang="en-US"/>
                    </a:p>
                  </a:txBody>
                  <a:tcPr/>
                </a:tc>
                <a:extLst>
                  <a:ext uri="{0D108BD9-81ED-4DB2-BD59-A6C34878D82A}">
                    <a16:rowId xmlns:a16="http://schemas.microsoft.com/office/drawing/2014/main" val="3863532464"/>
                  </a:ext>
                </a:extLst>
              </a:tr>
              <a:tr h="323164">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1</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Баянгол дүүрэг</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261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3,523,500.0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3,523,500.0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261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4,052,025.0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528,525.0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261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3,875,850.0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3,875,850.0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352,350.0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8452323"/>
                  </a:ext>
                </a:extLst>
              </a:tr>
              <a:tr h="343079">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Багануур дүүрэг </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486,000.0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486,000.0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558,900.0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72,900.0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534,600.0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534,600.0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48,600.0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3123216"/>
                  </a:ext>
                </a:extLst>
              </a:tr>
              <a:tr h="323164">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Баянзүрх дүүрэг</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506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6,831,000.0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6,831,000.0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506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7,855,650.0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1,024,650.0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506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7,514,100.0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7,514,100.0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683,100.0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2565583"/>
                  </a:ext>
                </a:extLst>
              </a:tr>
              <a:tr h="323164">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Сүхбаатар дүүрэг</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159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2,146,500.0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2,146,500.0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159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2,468,475.0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321,975.0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159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2,361,150.0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2,361,150.0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214,650.0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1392302"/>
                  </a:ext>
                </a:extLst>
              </a:tr>
              <a:tr h="323164">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Чингэлтэй дүүрэг</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161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u="none" strike="noStrike">
                          <a:solidFill>
                            <a:srgbClr val="002060"/>
                          </a:solidFill>
                          <a:effectLst/>
                          <a:latin typeface="Arial" panose="020B0604020202020204" pitchFamily="34" charset="0"/>
                          <a:cs typeface="Arial" panose="020B0604020202020204" pitchFamily="34" charset="0"/>
                        </a:rPr>
                        <a:t>2,173,500.0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2,173,500.0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161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2,499,525.0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326,025.0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161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2,390,850.0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2,390,850.0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217,350.0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5088358"/>
                  </a:ext>
                </a:extLst>
              </a:tr>
              <a:tr h="368815">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Сонгинохайрхан дүүрэг</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403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5,440,500.0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5,440,500.0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403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6,256,575.0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816,075.0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403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5,984,550.0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5,984,550.0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544,050.0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667909"/>
                  </a:ext>
                </a:extLst>
              </a:tr>
              <a:tr h="323164">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7</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Налайх дүүрэг</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621,000.0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621,000.0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714,150.0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93,150.0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683,100.0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683,100.0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62,100.0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2726259"/>
                  </a:ext>
                </a:extLst>
              </a:tr>
              <a:tr h="323164">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8</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Хан-Уул дүүрэг</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280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3,780,000.0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3,780,000.0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280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4,347,000.0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567,000.0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280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4,158,000.0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4,158,000.0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378,000.0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3724900"/>
                  </a:ext>
                </a:extLst>
              </a:tr>
              <a:tr h="368815">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9</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Багахангай дүүрэг</a:t>
                      </a:r>
                      <a:endParaRPr lang="mn-MN"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81,000.0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81,000.0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93,150.0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12,150.0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6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89,100.0 </a:t>
                      </a:r>
                      <a:endParaRPr lang="en-US"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89,100.0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u="none" strike="noStrike" dirty="0">
                          <a:solidFill>
                            <a:srgbClr val="002060"/>
                          </a:solidFill>
                          <a:effectLst/>
                          <a:latin typeface="Arial" panose="020B0604020202020204" pitchFamily="34" charset="0"/>
                          <a:cs typeface="Arial" panose="020B0604020202020204" pitchFamily="34" charset="0"/>
                        </a:rPr>
                        <a:t>8,100.0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873289"/>
                  </a:ext>
                </a:extLst>
              </a:tr>
              <a:tr h="459590">
                <a:tc>
                  <a:txBody>
                    <a:bodyPr/>
                    <a:lstStyle/>
                    <a:p>
                      <a:pPr algn="l" fontAlgn="ctr"/>
                      <a:r>
                        <a:rPr lang="en-US" sz="1200" u="none" strike="noStrike" dirty="0">
                          <a:solidFill>
                            <a:srgbClr val="002060"/>
                          </a:solidFill>
                          <a:effectLst/>
                          <a:latin typeface="Arial" panose="020B0604020202020204" pitchFamily="34" charset="0"/>
                          <a:cs typeface="Arial" panose="020B0604020202020204" pitchFamily="34" charset="0"/>
                        </a:rPr>
                        <a:t> </a:t>
                      </a:r>
                      <a:endParaRPr lang="en-US" sz="1200" b="0"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mn-MN" sz="1200" u="none" strike="noStrike" dirty="0">
                          <a:solidFill>
                            <a:srgbClr val="002060"/>
                          </a:solidFill>
                          <a:effectLst/>
                          <a:latin typeface="Arial" panose="020B0604020202020204" pitchFamily="34" charset="0"/>
                          <a:cs typeface="Arial" panose="020B0604020202020204" pitchFamily="34" charset="0"/>
                        </a:rPr>
                        <a:t>Дүн</a:t>
                      </a:r>
                      <a:endParaRPr lang="mn-MN" sz="1200" b="1" i="0" u="none" strike="noStrike" dirty="0">
                        <a:solidFill>
                          <a:srgbClr val="00206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u="none" strike="noStrike" dirty="0">
                          <a:solidFill>
                            <a:srgbClr val="C00000"/>
                          </a:solidFill>
                          <a:effectLst/>
                          <a:latin typeface="Arial" panose="020B0604020202020204" pitchFamily="34" charset="0"/>
                          <a:cs typeface="Arial" panose="020B0604020202020204" pitchFamily="34" charset="0"/>
                        </a:rPr>
                        <a:t>1,858  </a:t>
                      </a:r>
                      <a:endParaRPr lang="en-US" sz="1200" b="1" i="0" u="none" strike="noStrike" dirty="0">
                        <a:solidFill>
                          <a:srgbClr val="C0000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200" b="1" u="none" strike="noStrike" dirty="0">
                          <a:solidFill>
                            <a:srgbClr val="C00000"/>
                          </a:solidFill>
                          <a:effectLst/>
                          <a:latin typeface="Arial" panose="020B0604020202020204" pitchFamily="34" charset="0"/>
                          <a:cs typeface="Arial" panose="020B0604020202020204" pitchFamily="34" charset="0"/>
                        </a:rPr>
                        <a:t>  25,083,000.0 </a:t>
                      </a:r>
                      <a:endParaRPr lang="en-US" sz="1200" b="1" i="0" u="none" strike="noStrike" dirty="0">
                        <a:solidFill>
                          <a:srgbClr val="C0000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  25,083,000.0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b="1" u="none" strike="noStrike" dirty="0">
                          <a:solidFill>
                            <a:srgbClr val="C00000"/>
                          </a:solidFill>
                          <a:effectLst/>
                          <a:latin typeface="Arial" panose="020B0604020202020204" pitchFamily="34" charset="0"/>
                          <a:cs typeface="Arial" panose="020B0604020202020204" pitchFamily="34" charset="0"/>
                        </a:rPr>
                        <a:t>1,858  </a:t>
                      </a:r>
                      <a:endParaRPr lang="en-US" sz="1200" b="1" i="0" u="none" strike="noStrike" dirty="0">
                        <a:solidFill>
                          <a:srgbClr val="C0000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b="1" u="none" strike="noStrike" dirty="0">
                          <a:solidFill>
                            <a:srgbClr val="C00000"/>
                          </a:solidFill>
                          <a:effectLst/>
                          <a:latin typeface="Arial" panose="020B0604020202020204" pitchFamily="34" charset="0"/>
                          <a:cs typeface="Arial" panose="020B0604020202020204" pitchFamily="34" charset="0"/>
                        </a:rPr>
                        <a:t>28,845,450.0 </a:t>
                      </a:r>
                      <a:endParaRPr lang="en-US" sz="1200" b="1" i="0" u="none" strike="noStrike" dirty="0">
                        <a:solidFill>
                          <a:srgbClr val="C0000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fontAlgn="ctr"/>
                      <a:r>
                        <a:rPr lang="en-US" sz="1200" b="1" u="none" strike="noStrike" dirty="0">
                          <a:solidFill>
                            <a:srgbClr val="C00000"/>
                          </a:solidFill>
                          <a:effectLst/>
                          <a:latin typeface="Arial" panose="020B0604020202020204" pitchFamily="34" charset="0"/>
                          <a:cs typeface="Arial" panose="020B0604020202020204" pitchFamily="34" charset="0"/>
                        </a:rPr>
                        <a:t>3,762,450.0</a:t>
                      </a:r>
                      <a:r>
                        <a:rPr lang="en-US" sz="1200" u="none" strike="noStrike" dirty="0">
                          <a:solidFill>
                            <a:srgbClr val="C00000"/>
                          </a:solidFill>
                          <a:effectLst/>
                          <a:latin typeface="Arial" panose="020B0604020202020204" pitchFamily="34" charset="0"/>
                          <a:cs typeface="Arial" panose="020B0604020202020204" pitchFamily="34" charset="0"/>
                        </a:rPr>
                        <a:t> </a:t>
                      </a:r>
                      <a:endParaRPr lang="en-US" sz="1200" b="1" i="0" u="none" strike="noStrike" dirty="0">
                        <a:solidFill>
                          <a:srgbClr val="C0000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u="none" strike="noStrike" dirty="0">
                          <a:solidFill>
                            <a:srgbClr val="C00000"/>
                          </a:solidFill>
                          <a:effectLst/>
                          <a:latin typeface="Arial" panose="020B0604020202020204" pitchFamily="34" charset="0"/>
                          <a:cs typeface="Arial" panose="020B0604020202020204" pitchFamily="34" charset="0"/>
                        </a:rPr>
                        <a:t>1,858  </a:t>
                      </a:r>
                      <a:endParaRPr lang="en-US" sz="1200" b="1" i="0" u="none" strike="noStrike" dirty="0">
                        <a:solidFill>
                          <a:srgbClr val="C0000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2">
                  <a:txBody>
                    <a:bodyPr/>
                    <a:lstStyle/>
                    <a:p>
                      <a:pPr algn="ctr" fontAlgn="ctr"/>
                      <a:r>
                        <a:rPr lang="en-US" sz="1200" b="1" u="none" strike="noStrike" dirty="0">
                          <a:solidFill>
                            <a:srgbClr val="C00000"/>
                          </a:solidFill>
                          <a:effectLst/>
                          <a:latin typeface="Arial" panose="020B0604020202020204" pitchFamily="34" charset="0"/>
                          <a:cs typeface="Arial" panose="020B0604020202020204" pitchFamily="34" charset="0"/>
                        </a:rPr>
                        <a:t>27,591,300.0 </a:t>
                      </a:r>
                      <a:endParaRPr lang="en-US" sz="1200" b="1" i="0" u="none" strike="noStrike" dirty="0">
                        <a:solidFill>
                          <a:srgbClr val="C0000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pPr algn="ctr" fontAlgn="ctr"/>
                      <a:r>
                        <a:rPr lang="en-US" sz="1200" u="none" strike="noStrike" dirty="0">
                          <a:effectLst/>
                          <a:latin typeface="Arial" panose="020B0604020202020204" pitchFamily="34" charset="0"/>
                          <a:cs typeface="Arial" panose="020B0604020202020204" pitchFamily="34" charset="0"/>
                        </a:rPr>
                        <a:t>27,591,300.0 </a:t>
                      </a:r>
                      <a:endParaRPr lang="en-US" sz="1200" b="1" i="0" u="none" strike="noStrike" dirty="0">
                        <a:solidFill>
                          <a:srgbClr val="000000"/>
                        </a:solidFill>
                        <a:effectLst/>
                        <a:latin typeface="Arial" panose="020B0604020202020204" pitchFamily="34" charset="0"/>
                        <a:cs typeface="Arial" panose="020B0604020202020204" pitchFamily="34" charset="0"/>
                      </a:endParaRPr>
                    </a:p>
                  </a:txBody>
                  <a:tcPr marL="7289" marR="7289" marT="7289" marB="0" anchor="ctr"/>
                </a:tc>
                <a:tc>
                  <a:txBody>
                    <a:bodyPr/>
                    <a:lstStyle/>
                    <a:p>
                      <a:pPr algn="ctr" fontAlgn="ctr"/>
                      <a:r>
                        <a:rPr lang="en-US" sz="1200" b="1" u="none" strike="noStrike" dirty="0">
                          <a:solidFill>
                            <a:srgbClr val="C00000"/>
                          </a:solidFill>
                          <a:effectLst/>
                          <a:latin typeface="Arial" panose="020B0604020202020204" pitchFamily="34" charset="0"/>
                          <a:cs typeface="Arial" panose="020B0604020202020204" pitchFamily="34" charset="0"/>
                        </a:rPr>
                        <a:t>2,508,300.0</a:t>
                      </a:r>
                      <a:r>
                        <a:rPr lang="en-US" sz="1200" u="none" strike="noStrike" dirty="0">
                          <a:solidFill>
                            <a:srgbClr val="C00000"/>
                          </a:solidFill>
                          <a:effectLst/>
                          <a:latin typeface="Arial" panose="020B0604020202020204" pitchFamily="34" charset="0"/>
                          <a:cs typeface="Arial" panose="020B0604020202020204" pitchFamily="34" charset="0"/>
                        </a:rPr>
                        <a:t> </a:t>
                      </a:r>
                      <a:endParaRPr lang="en-US" sz="1200" b="1" i="0" u="none" strike="noStrike" dirty="0">
                        <a:solidFill>
                          <a:srgbClr val="C00000"/>
                        </a:solidFill>
                        <a:effectLst/>
                        <a:latin typeface="Arial" panose="020B0604020202020204" pitchFamily="34" charset="0"/>
                        <a:cs typeface="Arial" panose="020B0604020202020204" pitchFamily="34" charset="0"/>
                      </a:endParaRPr>
                    </a:p>
                  </a:txBody>
                  <a:tcPr marL="7289" marR="7289" marT="7289"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8203174"/>
                  </a:ext>
                </a:extLst>
              </a:tr>
              <a:tr h="166271">
                <a:tc>
                  <a:txBody>
                    <a:bodyPr/>
                    <a:lstStyle/>
                    <a:p>
                      <a:pPr algn="l" fontAlgn="b"/>
                      <a:endParaRPr lang="en-US" sz="800" b="0" i="0" u="none" strike="noStrike">
                        <a:solidFill>
                          <a:srgbClr val="000000"/>
                        </a:solidFill>
                        <a:effectLst/>
                        <a:latin typeface="Arial" panose="020B0604020202020204" pitchFamily="34" charset="0"/>
                      </a:endParaRPr>
                    </a:p>
                  </a:txBody>
                  <a:tcPr marL="7289" marR="7289" marT="7289" marB="0" anchor="b">
                    <a:lnT w="12700" cap="flat" cmpd="sng" algn="ctr">
                      <a:solidFill>
                        <a:schemeClr val="tx1"/>
                      </a:solidFill>
                      <a:prstDash val="solid"/>
                      <a:round/>
                      <a:headEnd type="none" w="med" len="med"/>
                      <a:tailEnd type="none" w="med" len="med"/>
                    </a:lnT>
                  </a:tcPr>
                </a:tc>
                <a:tc>
                  <a:txBody>
                    <a:bodyPr/>
                    <a:lstStyle/>
                    <a:p>
                      <a:pPr algn="l" fontAlgn="b"/>
                      <a:endParaRPr lang="en-US" sz="800" b="0" i="0" u="none" strike="noStrike" dirty="0">
                        <a:solidFill>
                          <a:srgbClr val="000000"/>
                        </a:solidFill>
                        <a:effectLst/>
                        <a:latin typeface="Arial" panose="020B0604020202020204" pitchFamily="34" charset="0"/>
                      </a:endParaRPr>
                    </a:p>
                  </a:txBody>
                  <a:tcPr marL="7289" marR="7289" marT="7289" marB="0" anchor="b">
                    <a:lnT w="12700" cap="flat" cmpd="sng" algn="ctr">
                      <a:solidFill>
                        <a:schemeClr val="tx1"/>
                      </a:solidFill>
                      <a:prstDash val="solid"/>
                      <a:round/>
                      <a:headEnd type="none" w="med" len="med"/>
                      <a:tailEnd type="none" w="med" len="med"/>
                    </a:lnT>
                  </a:tcPr>
                </a:tc>
                <a:tc>
                  <a:txBody>
                    <a:bodyPr/>
                    <a:lstStyle/>
                    <a:p>
                      <a:pPr algn="l" fontAlgn="b"/>
                      <a:endParaRPr lang="en-US" sz="800" b="0" i="0" u="none" strike="noStrike">
                        <a:solidFill>
                          <a:srgbClr val="000000"/>
                        </a:solidFill>
                        <a:effectLst/>
                        <a:latin typeface="Arial" panose="020B0604020202020204" pitchFamily="34" charset="0"/>
                      </a:endParaRPr>
                    </a:p>
                  </a:txBody>
                  <a:tcPr marL="7289" marR="7289" marT="7289" marB="0" anchor="b">
                    <a:lnT w="12700" cap="flat" cmpd="sng" algn="ctr">
                      <a:solidFill>
                        <a:schemeClr val="tx1"/>
                      </a:solidFill>
                      <a:prstDash val="solid"/>
                      <a:round/>
                      <a:headEnd type="none" w="med" len="med"/>
                      <a:tailEnd type="none" w="med" len="med"/>
                    </a:lnT>
                  </a:tcPr>
                </a:tc>
                <a:tc gridSpan="2">
                  <a:txBody>
                    <a:bodyPr/>
                    <a:lstStyle/>
                    <a:p>
                      <a:pPr algn="l" fontAlgn="b"/>
                      <a:endParaRPr lang="en-US" sz="800" b="0" i="0" u="none" strike="noStrike" dirty="0">
                        <a:solidFill>
                          <a:srgbClr val="000000"/>
                        </a:solidFill>
                        <a:effectLst/>
                        <a:latin typeface="Arial" panose="020B0604020202020204" pitchFamily="34" charset="0"/>
                      </a:endParaRPr>
                    </a:p>
                  </a:txBody>
                  <a:tcPr marL="7289" marR="7289" marT="7289" marB="0" anchor="b">
                    <a:lnT w="12700" cap="flat" cmpd="sng" algn="ctr">
                      <a:solidFill>
                        <a:schemeClr val="tx1"/>
                      </a:solidFill>
                      <a:prstDash val="solid"/>
                      <a:round/>
                      <a:headEnd type="none" w="med" len="med"/>
                      <a:tailEnd type="none" w="med" len="med"/>
                    </a:lnT>
                  </a:tcPr>
                </a:tc>
                <a:tc hMerge="1">
                  <a:txBody>
                    <a:bodyPr/>
                    <a:lstStyle/>
                    <a:p>
                      <a:pPr algn="l" fontAlgn="b"/>
                      <a:endParaRPr lang="en-US" sz="800" b="0" i="0" u="none" strike="noStrike">
                        <a:solidFill>
                          <a:srgbClr val="000000"/>
                        </a:solidFill>
                        <a:effectLst/>
                        <a:latin typeface="Arial" panose="020B0604020202020204" pitchFamily="34" charset="0"/>
                      </a:endParaRPr>
                    </a:p>
                  </a:txBody>
                  <a:tcPr marL="7289" marR="7289" marT="7289" marB="0" anchor="b"/>
                </a:tc>
                <a:tc>
                  <a:txBody>
                    <a:bodyPr/>
                    <a:lstStyle/>
                    <a:p>
                      <a:pPr algn="l" fontAlgn="b"/>
                      <a:endParaRPr lang="en-US" sz="800" b="0" i="0" u="none" strike="noStrike">
                        <a:solidFill>
                          <a:srgbClr val="000000"/>
                        </a:solidFill>
                        <a:effectLst/>
                        <a:latin typeface="Arial" panose="020B0604020202020204" pitchFamily="34" charset="0"/>
                      </a:endParaRPr>
                    </a:p>
                  </a:txBody>
                  <a:tcPr marL="7289" marR="7289" marT="7289" marB="0" anchor="b">
                    <a:lnT w="12700" cap="flat" cmpd="sng" algn="ctr">
                      <a:solidFill>
                        <a:schemeClr val="tx1"/>
                      </a:solidFill>
                      <a:prstDash val="solid"/>
                      <a:round/>
                      <a:headEnd type="none" w="med" len="med"/>
                      <a:tailEnd type="none" w="med" len="med"/>
                    </a:lnT>
                  </a:tcPr>
                </a:tc>
                <a:tc>
                  <a:txBody>
                    <a:bodyPr/>
                    <a:lstStyle/>
                    <a:p>
                      <a:pPr algn="l" fontAlgn="b"/>
                      <a:endParaRPr lang="en-US" sz="800" b="0" i="0" u="none" strike="noStrike" dirty="0">
                        <a:solidFill>
                          <a:srgbClr val="000000"/>
                        </a:solidFill>
                        <a:effectLst/>
                        <a:latin typeface="Arial" panose="020B0604020202020204" pitchFamily="34" charset="0"/>
                      </a:endParaRPr>
                    </a:p>
                  </a:txBody>
                  <a:tcPr marL="7289" marR="7289" marT="7289" marB="0" anchor="b">
                    <a:lnT w="12700" cap="flat" cmpd="sng" algn="ctr">
                      <a:solidFill>
                        <a:schemeClr val="tx1"/>
                      </a:solidFill>
                      <a:prstDash val="solid"/>
                      <a:round/>
                      <a:headEnd type="none" w="med" len="med"/>
                      <a:tailEnd type="none" w="med" len="med"/>
                    </a:lnT>
                  </a:tcPr>
                </a:tc>
                <a:tc>
                  <a:txBody>
                    <a:bodyPr/>
                    <a:lstStyle/>
                    <a:p>
                      <a:pPr algn="l" fontAlgn="b"/>
                      <a:endParaRPr lang="en-US" sz="800" b="0" i="0" u="none" strike="noStrike">
                        <a:solidFill>
                          <a:srgbClr val="000000"/>
                        </a:solidFill>
                        <a:effectLst/>
                        <a:latin typeface="Arial" panose="020B0604020202020204" pitchFamily="34" charset="0"/>
                      </a:endParaRPr>
                    </a:p>
                  </a:txBody>
                  <a:tcPr marL="7289" marR="7289" marT="7289" marB="0" anchor="b">
                    <a:lnT w="12700" cap="flat" cmpd="sng" algn="ctr">
                      <a:solidFill>
                        <a:schemeClr val="tx1"/>
                      </a:solidFill>
                      <a:prstDash val="solid"/>
                      <a:round/>
                      <a:headEnd type="none" w="med" len="med"/>
                      <a:tailEnd type="none" w="med" len="med"/>
                    </a:lnT>
                  </a:tcPr>
                </a:tc>
                <a:tc>
                  <a:txBody>
                    <a:bodyPr/>
                    <a:lstStyle/>
                    <a:p>
                      <a:pPr algn="l" fontAlgn="b"/>
                      <a:endParaRPr lang="en-US" sz="800" b="0" i="0" u="none" strike="noStrike">
                        <a:solidFill>
                          <a:srgbClr val="000000"/>
                        </a:solidFill>
                        <a:effectLst/>
                        <a:latin typeface="Arial" panose="020B0604020202020204" pitchFamily="34" charset="0"/>
                      </a:endParaRPr>
                    </a:p>
                  </a:txBody>
                  <a:tcPr marL="7289" marR="7289" marT="7289" marB="0" anchor="b">
                    <a:lnT w="12700" cap="flat" cmpd="sng" algn="ctr">
                      <a:solidFill>
                        <a:schemeClr val="tx1"/>
                      </a:solidFill>
                      <a:prstDash val="solid"/>
                      <a:round/>
                      <a:headEnd type="none" w="med" len="med"/>
                      <a:tailEnd type="none" w="med" len="med"/>
                    </a:lnT>
                  </a:tcPr>
                </a:tc>
                <a:tc gridSpan="2">
                  <a:txBody>
                    <a:bodyPr/>
                    <a:lstStyle/>
                    <a:p>
                      <a:pPr algn="l" fontAlgn="b"/>
                      <a:endParaRPr lang="en-US" sz="800" b="0" i="0" u="none" strike="noStrike" dirty="0">
                        <a:solidFill>
                          <a:srgbClr val="000000"/>
                        </a:solidFill>
                        <a:effectLst/>
                        <a:latin typeface="Arial" panose="020B0604020202020204" pitchFamily="34" charset="0"/>
                      </a:endParaRPr>
                    </a:p>
                  </a:txBody>
                  <a:tcPr marL="7289" marR="7289" marT="7289"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pPr algn="l" fontAlgn="b"/>
                      <a:endParaRPr lang="en-US" sz="800" b="0" i="0" u="none" strike="noStrike">
                        <a:solidFill>
                          <a:srgbClr val="000000"/>
                        </a:solidFill>
                        <a:effectLst/>
                        <a:latin typeface="Arial" panose="020B0604020202020204" pitchFamily="34" charset="0"/>
                      </a:endParaRPr>
                    </a:p>
                  </a:txBody>
                  <a:tcPr marL="7289" marR="7289" marT="7289" marB="0" anchor="b"/>
                </a:tc>
                <a:tc>
                  <a:txBody>
                    <a:bodyPr/>
                    <a:lstStyle/>
                    <a:p>
                      <a:pPr algn="l" fontAlgn="b"/>
                      <a:endParaRPr lang="en-US" sz="800" b="0" i="0" u="none" strike="noStrike" dirty="0">
                        <a:solidFill>
                          <a:srgbClr val="000000"/>
                        </a:solidFill>
                        <a:effectLst/>
                        <a:latin typeface="Arial" panose="020B0604020202020204" pitchFamily="34" charset="0"/>
                      </a:endParaRPr>
                    </a:p>
                  </a:txBody>
                  <a:tcPr marL="7289" marR="7289" marT="7289"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41915504"/>
                  </a:ext>
                </a:extLst>
              </a:tr>
            </a:tbl>
          </a:graphicData>
        </a:graphic>
      </p:graphicFrame>
    </p:spTree>
    <p:extLst>
      <p:ext uri="{BB962C8B-B14F-4D97-AF65-F5344CB8AC3E}">
        <p14:creationId xmlns:p14="http://schemas.microsoft.com/office/powerpoint/2010/main" val="3159916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8008"/>
            <a:ext cx="12192000" cy="7046007"/>
          </a:xfrm>
          <a:prstGeom prst="rect">
            <a:avLst/>
          </a:prstGeom>
        </p:spPr>
      </p:pic>
      <p:sp>
        <p:nvSpPr>
          <p:cNvPr id="6" name="Rectangle 5">
            <a:extLst>
              <a:ext uri="{FF2B5EF4-FFF2-40B4-BE49-F238E27FC236}">
                <a16:creationId xmlns:a16="http://schemas.microsoft.com/office/drawing/2014/main" id="{C846E024-5268-4337-B1D6-80DFAC416369}"/>
              </a:ext>
            </a:extLst>
          </p:cNvPr>
          <p:cNvSpPr/>
          <p:nvPr/>
        </p:nvSpPr>
        <p:spPr>
          <a:xfrm>
            <a:off x="2" y="-188008"/>
            <a:ext cx="12191999" cy="7046008"/>
          </a:xfrm>
          <a:prstGeom prst="rect">
            <a:avLst/>
          </a:prstGeom>
          <a:solidFill>
            <a:schemeClr val="tx2">
              <a:lumMod val="75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1">
                  <a:lumMod val="40000"/>
                  <a:lumOff val="60000"/>
                </a:schemeClr>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C846E024-5268-4337-B1D6-80DFAC416369}"/>
              </a:ext>
            </a:extLst>
          </p:cNvPr>
          <p:cNvSpPr/>
          <p:nvPr/>
        </p:nvSpPr>
        <p:spPr>
          <a:xfrm>
            <a:off x="2" y="-188009"/>
            <a:ext cx="12191999" cy="7144287"/>
          </a:xfrm>
          <a:prstGeom prst="rect">
            <a:avLst/>
          </a:prstGeom>
          <a:solidFill>
            <a:schemeClr val="bg1"/>
          </a:solidFill>
          <a:ln>
            <a:no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solidFill>
                <a:schemeClr val="accent1">
                  <a:lumMod val="40000"/>
                  <a:lumOff val="60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112380" y="3474955"/>
            <a:ext cx="8033047" cy="1584157"/>
          </a:xfrm>
        </p:spPr>
        <p:txBody>
          <a:bodyPr>
            <a:normAutofit/>
          </a:bodyPr>
          <a:lstStyle/>
          <a:p>
            <a:pPr marL="0" indent="0" algn="ctr">
              <a:buNone/>
            </a:pPr>
            <a:r>
              <a:rPr lang="mn-MN" sz="3600" dirty="0">
                <a:solidFill>
                  <a:schemeClr val="accent5">
                    <a:lumMod val="50000"/>
                  </a:schemeClr>
                </a:solidFill>
                <a:latin typeface="Arial" panose="020B0604020202020204" pitchFamily="34" charset="0"/>
                <a:cs typeface="Arial" panose="020B0604020202020204" pitchFamily="34" charset="0"/>
              </a:rPr>
              <a:t>Анхаарал хандуулсанд баярлалаа</a:t>
            </a:r>
            <a:endParaRPr lang="en-US" sz="3600" dirty="0">
              <a:solidFill>
                <a:schemeClr val="accent5">
                  <a:lumMod val="50000"/>
                </a:scheme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7205" y="247828"/>
            <a:ext cx="1343394" cy="1081680"/>
          </a:xfrm>
          <a:prstGeom prst="rect">
            <a:avLst/>
          </a:prstGeom>
        </p:spPr>
      </p:pic>
      <p:sp>
        <p:nvSpPr>
          <p:cNvPr id="5" name="Text 118"/>
          <p:cNvSpPr txBox="1"/>
          <p:nvPr/>
        </p:nvSpPr>
        <p:spPr>
          <a:xfrm>
            <a:off x="3721114" y="1652713"/>
            <a:ext cx="4815581" cy="827608"/>
          </a:xfrm>
          <a:prstGeom prst="rect">
            <a:avLst/>
          </a:prstGeom>
          <a:noFill/>
        </p:spPr>
        <p:txBody>
          <a:bodyPr wrap="square" lIns="36000" tIns="0" rIns="36000" bIns="0" rtlCol="0" anchor="ctr"/>
          <a:lstStyle/>
          <a:p>
            <a:pPr algn="ctr"/>
            <a:r>
              <a:rPr lang="mn-MN" sz="2000" dirty="0">
                <a:solidFill>
                  <a:schemeClr val="accent5">
                    <a:lumMod val="50000"/>
                  </a:schemeClr>
                </a:solidFill>
                <a:latin typeface="Arial" panose="020B0604020202020204" pitchFamily="34" charset="0"/>
                <a:cs typeface="Arial" panose="020B0604020202020204" pitchFamily="34" charset="0"/>
              </a:rPr>
              <a:t>НИЙСЛЭЛИЙН ЗАСАГ ДАРГЫН ТАМГЫН ГАЗАР</a:t>
            </a: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311064"/>
            <a:ext cx="12192000" cy="1645214"/>
          </a:xfrm>
          <a:prstGeom prst="rect">
            <a:avLst/>
          </a:prstGeom>
        </p:spPr>
      </p:pic>
    </p:spTree>
    <p:extLst>
      <p:ext uri="{BB962C8B-B14F-4D97-AF65-F5344CB8AC3E}">
        <p14:creationId xmlns:p14="http://schemas.microsoft.com/office/powerpoint/2010/main" val="27205196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2347</TotalTime>
  <Words>854</Words>
  <Application>Microsoft Office PowerPoint</Application>
  <PresentationFormat>Widescreen</PresentationFormat>
  <Paragraphs>217</Paragraphs>
  <Slides>9</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nzdtg</cp:lastModifiedBy>
  <cp:revision>325</cp:revision>
  <cp:lastPrinted>2025-03-10T09:05:30Z</cp:lastPrinted>
  <dcterms:created xsi:type="dcterms:W3CDTF">2019-02-19T00:58:35Z</dcterms:created>
  <dcterms:modified xsi:type="dcterms:W3CDTF">2025-03-11T00:12:20Z</dcterms:modified>
</cp:coreProperties>
</file>