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sldIdLst>
    <p:sldId id="271" r:id="rId2"/>
    <p:sldId id="272" r:id="rId3"/>
    <p:sldId id="273" r:id="rId4"/>
    <p:sldId id="266" r:id="rId5"/>
  </p:sldIdLst>
  <p:sldSz cx="18288000" cy="10287000"/>
  <p:notesSz cx="6797675" cy="9872663"/>
  <p:embeddedFontLst>
    <p:embeddedFont>
      <p:font typeface="Calibri" panose="020F0502020204030204" pitchFamily="34" charset="0"/>
      <p:regular r:id="rId7"/>
      <p:bold r:id="rId8"/>
      <p:italic r:id="rId9"/>
      <p:boldItalic r:id="rId10"/>
    </p:embeddedFont>
    <p:embeddedFont>
      <p:font typeface="Cormorant Garamond Bold Italics" panose="020B0604020202020204" charset="0"/>
      <p:regular r:id="rId11"/>
    </p:embeddedFont>
    <p:embeddedFont>
      <p:font typeface="Quicksand Bold" panose="020B0604020202020204" charset="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72" autoAdjust="0"/>
    <p:restoredTop sz="93817" autoAdjust="0"/>
  </p:normalViewPr>
  <p:slideViewPr>
    <p:cSldViewPr>
      <p:cViewPr varScale="1">
        <p:scale>
          <a:sx n="71" d="100"/>
          <a:sy n="71" d="100"/>
        </p:scale>
        <p:origin x="103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C5B7ACFB-C3C4-475D-8079-9C1B6689556D}" type="datetimeFigureOut">
              <a:rPr lang="en-US" smtClean="0"/>
              <a:t>3/20/2025</a:t>
            </a:fld>
            <a:endParaRPr lang="en-US"/>
          </a:p>
        </p:txBody>
      </p:sp>
      <p:sp>
        <p:nvSpPr>
          <p:cNvPr id="4" name="Slide Image Placeholder 3"/>
          <p:cNvSpPr>
            <a:spLocks noGrp="1" noRot="1" noChangeAspect="1"/>
          </p:cNvSpPr>
          <p:nvPr>
            <p:ph type="sldImg" idx="2"/>
          </p:nvPr>
        </p:nvSpPr>
        <p:spPr>
          <a:xfrm>
            <a:off x="436563" y="1233488"/>
            <a:ext cx="5924550" cy="33321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220"/>
            <a:ext cx="543814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CD0E983-8907-459F-A92B-7FC1E2B9779E}" type="slidenum">
              <a:rPr lang="en-US" smtClean="0"/>
              <a:t>‹#›</a:t>
            </a:fld>
            <a:endParaRPr lang="en-US"/>
          </a:p>
        </p:txBody>
      </p:sp>
    </p:spTree>
    <p:extLst>
      <p:ext uri="{BB962C8B-B14F-4D97-AF65-F5344CB8AC3E}">
        <p14:creationId xmlns:p14="http://schemas.microsoft.com/office/powerpoint/2010/main" val="2547286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D0E983-8907-459F-A92B-7FC1E2B9779E}" type="slidenum">
              <a:rPr lang="en-US" smtClean="0"/>
              <a:t>2</a:t>
            </a:fld>
            <a:endParaRPr lang="en-US"/>
          </a:p>
        </p:txBody>
      </p:sp>
    </p:spTree>
    <p:extLst>
      <p:ext uri="{BB962C8B-B14F-4D97-AF65-F5344CB8AC3E}">
        <p14:creationId xmlns:p14="http://schemas.microsoft.com/office/powerpoint/2010/main" val="375147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D0E983-8907-459F-A92B-7FC1E2B9779E}" type="slidenum">
              <a:rPr lang="en-US" smtClean="0"/>
              <a:t>3</a:t>
            </a:fld>
            <a:endParaRPr lang="en-US"/>
          </a:p>
        </p:txBody>
      </p:sp>
    </p:spTree>
    <p:extLst>
      <p:ext uri="{BB962C8B-B14F-4D97-AF65-F5344CB8AC3E}">
        <p14:creationId xmlns:p14="http://schemas.microsoft.com/office/powerpoint/2010/main" val="184330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158735" y="990600"/>
            <a:ext cx="8114971" cy="0"/>
          </a:xfrm>
          <a:prstGeom prst="line">
            <a:avLst/>
          </a:prstGeom>
          <a:ln w="76200" cap="flat">
            <a:solidFill>
              <a:srgbClr val="0F4662"/>
            </a:solidFill>
            <a:prstDash val="solid"/>
            <a:headEnd type="none" w="sm" len="sm"/>
            <a:tailEnd type="none" w="sm" len="sm"/>
          </a:ln>
        </p:spPr>
      </p:sp>
      <p:sp>
        <p:nvSpPr>
          <p:cNvPr id="3" name="AutoShape 3"/>
          <p:cNvSpPr/>
          <p:nvPr/>
        </p:nvSpPr>
        <p:spPr>
          <a:xfrm>
            <a:off x="1043764" y="9296400"/>
            <a:ext cx="8114971" cy="0"/>
          </a:xfrm>
          <a:prstGeom prst="line">
            <a:avLst/>
          </a:prstGeom>
          <a:ln w="76200" cap="flat">
            <a:solidFill>
              <a:srgbClr val="0F4662"/>
            </a:solidFill>
            <a:prstDash val="solid"/>
            <a:headEnd type="none" w="sm" len="sm"/>
            <a:tailEnd type="none" w="sm" len="sm"/>
          </a:ln>
        </p:spPr>
      </p:sp>
      <p:sp>
        <p:nvSpPr>
          <p:cNvPr id="4" name="Freeform 4"/>
          <p:cNvSpPr/>
          <p:nvPr/>
        </p:nvSpPr>
        <p:spPr>
          <a:xfrm>
            <a:off x="9618706" y="9037492"/>
            <a:ext cx="2968854" cy="441617"/>
          </a:xfrm>
          <a:custGeom>
            <a:avLst/>
            <a:gdLst/>
            <a:ahLst/>
            <a:cxnLst/>
            <a:rect l="l" t="t" r="r" b="b"/>
            <a:pathLst>
              <a:path w="2968854" h="441617">
                <a:moveTo>
                  <a:pt x="0" y="0"/>
                </a:moveTo>
                <a:lnTo>
                  <a:pt x="2968854" y="0"/>
                </a:lnTo>
                <a:lnTo>
                  <a:pt x="2968854" y="441616"/>
                </a:lnTo>
                <a:lnTo>
                  <a:pt x="0" y="4416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5646742" y="807892"/>
            <a:ext cx="2968854" cy="441617"/>
          </a:xfrm>
          <a:custGeom>
            <a:avLst/>
            <a:gdLst/>
            <a:ahLst/>
            <a:cxnLst/>
            <a:rect l="l" t="t" r="r" b="b"/>
            <a:pathLst>
              <a:path w="2968854" h="441617">
                <a:moveTo>
                  <a:pt x="0" y="0"/>
                </a:moveTo>
                <a:lnTo>
                  <a:pt x="2968854" y="0"/>
                </a:lnTo>
                <a:lnTo>
                  <a:pt x="2968854" y="441616"/>
                </a:lnTo>
                <a:lnTo>
                  <a:pt x="0" y="4416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740436" y="1122198"/>
            <a:ext cx="4282469" cy="4173702"/>
          </a:xfrm>
          <a:custGeom>
            <a:avLst/>
            <a:gdLst/>
            <a:ahLst/>
            <a:cxnLst/>
            <a:rect l="l" t="t" r="r" b="b"/>
            <a:pathLst>
              <a:path w="3994205" h="3893992">
                <a:moveTo>
                  <a:pt x="0" y="0"/>
                </a:moveTo>
                <a:lnTo>
                  <a:pt x="3994205" y="0"/>
                </a:lnTo>
                <a:lnTo>
                  <a:pt x="3994205" y="3893992"/>
                </a:lnTo>
                <a:lnTo>
                  <a:pt x="0" y="3893992"/>
                </a:lnTo>
                <a:lnTo>
                  <a:pt x="0" y="0"/>
                </a:lnTo>
                <a:close/>
              </a:path>
            </a:pathLst>
          </a:custGeom>
          <a:blipFill>
            <a:blip r:embed="rId4"/>
            <a:stretch>
              <a:fillRect/>
            </a:stretch>
          </a:blipFill>
        </p:spPr>
      </p:sp>
      <p:sp>
        <p:nvSpPr>
          <p:cNvPr id="7" name="TextBox 7"/>
          <p:cNvSpPr txBox="1"/>
          <p:nvPr/>
        </p:nvSpPr>
        <p:spPr>
          <a:xfrm>
            <a:off x="5022905" y="2296570"/>
            <a:ext cx="12812922" cy="1704619"/>
          </a:xfrm>
          <a:prstGeom prst="rect">
            <a:avLst/>
          </a:prstGeom>
        </p:spPr>
        <p:txBody>
          <a:bodyPr lIns="0" tIns="0" rIns="0" bIns="0" rtlCol="0" anchor="t">
            <a:spAutoFit/>
          </a:bodyPr>
          <a:lstStyle/>
          <a:p>
            <a:pPr algn="ctr">
              <a:lnSpc>
                <a:spcPts val="6844"/>
              </a:lnSpc>
            </a:pPr>
            <a:r>
              <a:rPr lang="en-US" sz="4889" b="1">
                <a:solidFill>
                  <a:srgbClr val="0F4662"/>
                </a:solidFill>
                <a:latin typeface="Quicksand Bold"/>
                <a:ea typeface="Quicksand Bold"/>
                <a:cs typeface="Quicksand Bold"/>
                <a:sym typeface="Quicksand Bold"/>
              </a:rPr>
              <a:t>НИЙСЛЭЛИЙН ӨМЧИЙН ХАРИЛЦААНЫ </a:t>
            </a:r>
          </a:p>
          <a:p>
            <a:pPr marL="0" lvl="0" indent="0" algn="ctr">
              <a:lnSpc>
                <a:spcPts val="6844"/>
              </a:lnSpc>
              <a:spcBef>
                <a:spcPct val="0"/>
              </a:spcBef>
            </a:pPr>
            <a:r>
              <a:rPr lang="en-US" sz="4889" b="1">
                <a:solidFill>
                  <a:srgbClr val="0F4662"/>
                </a:solidFill>
                <a:latin typeface="Quicksand Bold"/>
                <a:ea typeface="Quicksand Bold"/>
                <a:cs typeface="Quicksand Bold"/>
                <a:sym typeface="Quicksand Bold"/>
              </a:rPr>
              <a:t>ГАЗАР</a:t>
            </a:r>
          </a:p>
        </p:txBody>
      </p:sp>
      <p:sp>
        <p:nvSpPr>
          <p:cNvPr id="8" name="TextBox 8"/>
          <p:cNvSpPr txBox="1"/>
          <p:nvPr/>
        </p:nvSpPr>
        <p:spPr>
          <a:xfrm>
            <a:off x="2737539" y="6101483"/>
            <a:ext cx="12812922" cy="1169423"/>
          </a:xfrm>
          <a:prstGeom prst="rect">
            <a:avLst/>
          </a:prstGeom>
        </p:spPr>
        <p:txBody>
          <a:bodyPr lIns="0" tIns="0" rIns="0" bIns="0" rtlCol="0" anchor="t">
            <a:spAutoFit/>
          </a:bodyPr>
          <a:lstStyle/>
          <a:p>
            <a:pPr algn="ctr">
              <a:lnSpc>
                <a:spcPts val="5269"/>
              </a:lnSpc>
            </a:pPr>
            <a:r>
              <a:rPr lang="mn-MN" sz="3099" b="1" dirty="0">
                <a:solidFill>
                  <a:srgbClr val="0F4662"/>
                </a:solidFill>
                <a:latin typeface="Quicksand Bold"/>
                <a:ea typeface="Quicksand Bold"/>
                <a:cs typeface="Quicksand Bold"/>
                <a:sym typeface="Quicksand Bold"/>
              </a:rPr>
              <a:t>                 НИЙСЛЭЛИЙН ӨМЧИД ХӨРӨНГӨ БҮРТГЭХ</a:t>
            </a:r>
            <a:r>
              <a:rPr lang="en-US" sz="3099" b="1" dirty="0">
                <a:solidFill>
                  <a:srgbClr val="0F4662"/>
                </a:solidFill>
                <a:latin typeface="Quicksand Bold"/>
                <a:ea typeface="Quicksand Bold"/>
                <a:cs typeface="Quicksand Bold"/>
                <a:sym typeface="Quicksand Bold"/>
              </a:rPr>
              <a:t> ТУХАЙ</a:t>
            </a:r>
          </a:p>
          <a:p>
            <a:pPr algn="ctr">
              <a:lnSpc>
                <a:spcPts val="4079"/>
              </a:lnSpc>
              <a:spcBef>
                <a:spcPct val="0"/>
              </a:spcBef>
            </a:pPr>
            <a:endParaRPr lang="en-US" sz="3099" b="1" dirty="0">
              <a:solidFill>
                <a:srgbClr val="0F4662"/>
              </a:solidFill>
              <a:latin typeface="Quicksand Bold"/>
              <a:ea typeface="Quicksand Bold"/>
              <a:cs typeface="Quicksand Bold"/>
              <a:sym typeface="Quicksand Bold"/>
            </a:endParaRPr>
          </a:p>
        </p:txBody>
      </p:sp>
    </p:spTree>
    <p:extLst>
      <p:ext uri="{BB962C8B-B14F-4D97-AF65-F5344CB8AC3E}">
        <p14:creationId xmlns:p14="http://schemas.microsoft.com/office/powerpoint/2010/main" val="3916123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7620000" y="-286314"/>
            <a:ext cx="10611827" cy="10573314"/>
            <a:chOff x="0" y="-123825"/>
            <a:chExt cx="2591141" cy="2833158"/>
          </a:xfrm>
        </p:grpSpPr>
        <p:sp>
          <p:nvSpPr>
            <p:cNvPr id="5" name="Freeform 5"/>
            <p:cNvSpPr/>
            <p:nvPr/>
          </p:nvSpPr>
          <p:spPr>
            <a:xfrm>
              <a:off x="0" y="0"/>
              <a:ext cx="2591141" cy="2660916"/>
            </a:xfrm>
            <a:custGeom>
              <a:avLst/>
              <a:gdLst/>
              <a:ahLst/>
              <a:cxnLst/>
              <a:rect l="l" t="t" r="r" b="b"/>
              <a:pathLst>
                <a:path w="2591141" h="2709333">
                  <a:moveTo>
                    <a:pt x="0" y="0"/>
                  </a:moveTo>
                  <a:lnTo>
                    <a:pt x="2591141" y="0"/>
                  </a:lnTo>
                  <a:lnTo>
                    <a:pt x="2591141" y="2709333"/>
                  </a:lnTo>
                  <a:lnTo>
                    <a:pt x="0" y="2709333"/>
                  </a:lnTo>
                  <a:close/>
                </a:path>
              </a:pathLst>
            </a:custGeom>
            <a:solidFill>
              <a:srgbClr val="DBE5EA"/>
            </a:solidFill>
          </p:spPr>
        </p:sp>
        <p:sp>
          <p:nvSpPr>
            <p:cNvPr id="6" name="TextBox 6"/>
            <p:cNvSpPr txBox="1"/>
            <p:nvPr/>
          </p:nvSpPr>
          <p:spPr>
            <a:xfrm>
              <a:off x="0" y="-123825"/>
              <a:ext cx="2591141" cy="2833158"/>
            </a:xfrm>
            <a:prstGeom prst="rect">
              <a:avLst/>
            </a:prstGeom>
          </p:spPr>
          <p:txBody>
            <a:bodyPr lIns="50800" tIns="50800" rIns="50800" bIns="50800" rtlCol="0" anchor="ctr"/>
            <a:lstStyle/>
            <a:p>
              <a:pPr algn="ctr">
                <a:lnSpc>
                  <a:spcPts val="4079"/>
                </a:lnSpc>
              </a:pPr>
              <a:endParaRPr/>
            </a:p>
          </p:txBody>
        </p:sp>
      </p:grpSp>
      <p:sp>
        <p:nvSpPr>
          <p:cNvPr id="7" name="TextBox 7"/>
          <p:cNvSpPr txBox="1"/>
          <p:nvPr/>
        </p:nvSpPr>
        <p:spPr>
          <a:xfrm>
            <a:off x="1466737" y="1708248"/>
            <a:ext cx="5025503" cy="3426515"/>
          </a:xfrm>
          <a:prstGeom prst="rect">
            <a:avLst/>
          </a:prstGeom>
        </p:spPr>
        <p:txBody>
          <a:bodyPr wrap="square" lIns="0" tIns="0" rIns="0" bIns="0" rtlCol="0" anchor="t">
            <a:spAutoFit/>
          </a:bodyPr>
          <a:lstStyle/>
          <a:p>
            <a:pPr marL="0" marR="0" algn="ctr">
              <a:lnSpc>
                <a:spcPct val="115000"/>
              </a:lnSpc>
              <a:spcBef>
                <a:spcPts val="0"/>
              </a:spcBef>
              <a:spcAft>
                <a:spcPts val="0"/>
              </a:spcAft>
            </a:pPr>
            <a:r>
              <a:rPr lang="mn-MN" sz="2800" b="1" i="1" dirty="0">
                <a:effectLst/>
                <a:latin typeface="Arial" panose="020B0604020202020204" pitchFamily="34" charset="0"/>
                <a:ea typeface="Calibri" panose="020F0502020204030204" pitchFamily="34" charset="0"/>
                <a:cs typeface="Mongolian Baiti" panose="03000500000000000000" pitchFamily="66" charset="0"/>
              </a:rPr>
              <a:t>Иргэн, аж ахуйн нэгж байгууллагаас </a:t>
            </a:r>
          </a:p>
          <a:p>
            <a:pPr marL="0" marR="0" algn="ctr">
              <a:lnSpc>
                <a:spcPct val="115000"/>
              </a:lnSpc>
              <a:spcBef>
                <a:spcPts val="0"/>
              </a:spcBef>
              <a:spcAft>
                <a:spcPts val="0"/>
              </a:spcAft>
            </a:pPr>
            <a:r>
              <a:rPr lang="mn-MN" sz="2800" dirty="0">
                <a:effectLst/>
                <a:latin typeface="Arial" panose="020B0604020202020204" pitchFamily="34" charset="0"/>
                <a:ea typeface="Calibri" panose="020F0502020204030204" pitchFamily="34" charset="0"/>
                <a:cs typeface="Mongolian Baiti" panose="03000500000000000000" pitchFamily="66" charset="0"/>
              </a:rPr>
              <a:t>нийслэлийн өмчид</a:t>
            </a:r>
            <a:r>
              <a:rPr lang="mn-MN" sz="2800" b="1" i="1" dirty="0">
                <a:effectLst/>
                <a:latin typeface="Arial" panose="020B0604020202020204" pitchFamily="34" charset="0"/>
                <a:ea typeface="Calibri" panose="020F0502020204030204" pitchFamily="34" charset="0"/>
                <a:cs typeface="Mongolian Baiti" panose="03000500000000000000" pitchFamily="66" charset="0"/>
              </a:rPr>
              <a:t> үнэ төлбөргүй шилжүүлж буй </a:t>
            </a:r>
            <a:r>
              <a:rPr lang="mn-MN" sz="2800" dirty="0">
                <a:effectLst/>
                <a:latin typeface="Arial" panose="020B0604020202020204" pitchFamily="34" charset="0"/>
                <a:ea typeface="Calibri" panose="020F0502020204030204" pitchFamily="34" charset="0"/>
                <a:cs typeface="Mongolian Baiti" panose="03000500000000000000" pitchFamily="66" charset="0"/>
              </a:rPr>
              <a:t>инженерийн шугам сүлжээ,</a:t>
            </a:r>
            <a:r>
              <a:rPr lang="mn-MN" sz="2800" dirty="0">
                <a:effectLst/>
                <a:latin typeface="Arial" panose="020B0604020202020204" pitchFamily="34" charset="0"/>
                <a:ea typeface="Calibri" panose="020F0502020204030204" pitchFamily="34" charset="0"/>
              </a:rPr>
              <a:t> тоног төхөөрөмж </a:t>
            </a:r>
            <a:r>
              <a:rPr lang="mn-MN" sz="2800" b="1" i="1" dirty="0">
                <a:effectLst/>
                <a:latin typeface="Arial" panose="020B0604020202020204" pitchFamily="34" charset="0"/>
                <a:ea typeface="Calibri" panose="020F0502020204030204" pitchFamily="34" charset="0"/>
              </a:rPr>
              <a:t>бүртгэн авах тухай</a:t>
            </a:r>
            <a:endParaRPr lang="mn-MN" sz="2800" b="1" i="1" noProof="1">
              <a:solidFill>
                <a:srgbClr val="0F4662"/>
              </a:solidFill>
              <a:latin typeface="Arial" panose="020B0604020202020204" pitchFamily="34" charset="0"/>
              <a:ea typeface="Aileron Bold Italics"/>
              <a:cs typeface="Arial" panose="020B0604020202020204" pitchFamily="34" charset="0"/>
              <a:sym typeface="Aileron Bold Italics"/>
            </a:endParaRPr>
          </a:p>
        </p:txBody>
      </p:sp>
      <p:sp>
        <p:nvSpPr>
          <p:cNvPr id="8" name="TextBox 8"/>
          <p:cNvSpPr txBox="1"/>
          <p:nvPr/>
        </p:nvSpPr>
        <p:spPr>
          <a:xfrm>
            <a:off x="7979298" y="1338415"/>
            <a:ext cx="9756436" cy="8040021"/>
          </a:xfrm>
          <a:prstGeom prst="rect">
            <a:avLst/>
          </a:prstGeom>
        </p:spPr>
        <p:txBody>
          <a:bodyPr wrap="square" lIns="0" tIns="0" rIns="0" bIns="0" rtlCol="0" anchor="t">
            <a:spAutoFit/>
          </a:bodyPr>
          <a:lstStyle/>
          <a:p>
            <a:pPr algn="just">
              <a:lnSpc>
                <a:spcPts val="3508"/>
              </a:lnSpc>
            </a:pPr>
            <a:r>
              <a:rPr lang="en-US" sz="2000" noProof="1">
                <a:solidFill>
                  <a:srgbClr val="000000"/>
                </a:solidFill>
                <a:latin typeface="Arial" panose="020B0604020202020204" pitchFamily="34" charset="0"/>
                <a:ea typeface="Quicksand Bold"/>
                <a:cs typeface="Arial" panose="020B0604020202020204" pitchFamily="34" charset="0"/>
                <a:sym typeface="Quicksand Bold"/>
              </a:rPr>
              <a:t>	</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НИТХ-ын 2014 оны 68 дугаар тогтоолын хавсралтаар батлагдсан </a:t>
            </a:r>
            <a:r>
              <a:rPr lang="mn-MN" sz="2400" b="1" noProof="1">
                <a:solidFill>
                  <a:srgbClr val="000000"/>
                </a:solidFill>
                <a:latin typeface="Arial" panose="020B0604020202020204" pitchFamily="34" charset="0"/>
                <a:ea typeface="Quicksand Bold"/>
                <a:cs typeface="Arial" panose="020B0604020202020204" pitchFamily="34" charset="0"/>
                <a:sym typeface="Quicksand Bold"/>
              </a:rPr>
              <a:t>“Нийслэлийн өмчид үнэ төлбөргүйгээр шилжин ирж буй нийтийн эзэмшлийн эд хөрөнгийг бүртгэн авах тухай журам”</a:t>
            </a:r>
          </a:p>
          <a:p>
            <a:pPr algn="just">
              <a:lnSpc>
                <a:spcPts val="3508"/>
              </a:lnSpc>
            </a:pPr>
            <a:r>
              <a:rPr lang="mn-MN" sz="2400" noProof="1">
                <a:solidFill>
                  <a:srgbClr val="000000"/>
                </a:solidFill>
                <a:latin typeface="Arial" panose="020B0604020202020204" pitchFamily="34" charset="0"/>
                <a:ea typeface="Quicksand Bold"/>
                <a:cs typeface="Arial" panose="020B0604020202020204" pitchFamily="34" charset="0"/>
                <a:sym typeface="Quicksand Bold"/>
              </a:rPr>
              <a:t>                2.7. </a:t>
            </a: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Нийслэлийн иргэдийн Төлөөлөгчдийн Хурлын </a:t>
            </a:r>
            <a:r>
              <a:rPr lang="en-US" sz="2400" b="1" i="1" noProof="1">
                <a:solidFill>
                  <a:srgbClr val="000000"/>
                </a:solidFill>
                <a:latin typeface="Arial" panose="020B0604020202020204" pitchFamily="34" charset="0"/>
                <a:ea typeface="Quicksand Bold"/>
                <a:cs typeface="Arial" panose="020B0604020202020204" pitchFamily="34" charset="0"/>
                <a:sym typeface="Quicksand Bold"/>
              </a:rPr>
              <a:t>           </a:t>
            </a:r>
          </a:p>
          <a:p>
            <a:pPr algn="just">
              <a:lnSpc>
                <a:spcPts val="3508"/>
              </a:lnSpc>
            </a:pPr>
            <a:r>
              <a:rPr lang="en-US" sz="2400" b="1" i="1" noProof="1">
                <a:solidFill>
                  <a:srgbClr val="000000"/>
                </a:solidFill>
                <a:latin typeface="Arial" panose="020B0604020202020204" pitchFamily="34" charset="0"/>
                <a:ea typeface="Quicksand Bold"/>
                <a:cs typeface="Arial" panose="020B0604020202020204" pitchFamily="34" charset="0"/>
                <a:sym typeface="Quicksand Bold"/>
              </a:rPr>
              <a:t>                       </a:t>
            </a: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Тэргүүлэгчдийн тогтоолыг </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үндэслэн </a:t>
            </a: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Нийслэлийн </a:t>
            </a:r>
            <a:r>
              <a:rPr lang="en-US" sz="2400" b="1" i="1" noProof="1">
                <a:solidFill>
                  <a:srgbClr val="000000"/>
                </a:solidFill>
                <a:latin typeface="Arial" panose="020B0604020202020204" pitchFamily="34" charset="0"/>
                <a:ea typeface="Quicksand Bold"/>
                <a:cs typeface="Arial" panose="020B0604020202020204" pitchFamily="34" charset="0"/>
                <a:sym typeface="Quicksand Bold"/>
              </a:rPr>
              <a:t>   </a:t>
            </a:r>
          </a:p>
          <a:p>
            <a:pPr algn="just">
              <a:lnSpc>
                <a:spcPts val="3508"/>
              </a:lnSpc>
            </a:pPr>
            <a:r>
              <a:rPr lang="en-US" sz="2400" b="1" i="1" noProof="1">
                <a:solidFill>
                  <a:srgbClr val="000000"/>
                </a:solidFill>
                <a:latin typeface="Arial" panose="020B0604020202020204" pitchFamily="34" charset="0"/>
                <a:ea typeface="Quicksand Bold"/>
                <a:cs typeface="Arial" panose="020B0604020202020204" pitchFamily="34" charset="0"/>
                <a:sym typeface="Quicksand Bold"/>
              </a:rPr>
              <a:t>                        </a:t>
            </a: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Засаг дарга </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нийслэлийн өмчид шилжин ирсэн </a:t>
            </a:r>
            <a:r>
              <a:rPr lang="en-US" sz="2400" noProof="1">
                <a:solidFill>
                  <a:srgbClr val="000000"/>
                </a:solidFill>
                <a:latin typeface="Arial" panose="020B0604020202020204" pitchFamily="34" charset="0"/>
                <a:ea typeface="Quicksand Bold"/>
                <a:cs typeface="Arial" panose="020B0604020202020204" pitchFamily="34" charset="0"/>
                <a:sym typeface="Quicksand Bold"/>
              </a:rPr>
              <a:t> </a:t>
            </a:r>
          </a:p>
          <a:p>
            <a:pPr algn="just">
              <a:lnSpc>
                <a:spcPts val="3508"/>
              </a:lnSpc>
            </a:pPr>
            <a:r>
              <a:rPr lang="en-US" sz="2400" noProof="1">
                <a:solidFill>
                  <a:srgbClr val="000000"/>
                </a:solidFill>
                <a:latin typeface="Arial" panose="020B0604020202020204" pitchFamily="34" charset="0"/>
                <a:ea typeface="Quicksand Bold"/>
                <a:cs typeface="Arial" panose="020B0604020202020204" pitchFamily="34" charset="0"/>
                <a:sym typeface="Quicksand Bold"/>
              </a:rPr>
              <a:t>                        </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нийтийн эзэмшлийн эд хөрөнгийг эзэмшигч </a:t>
            </a:r>
            <a:endParaRPr lang="en-US" sz="2400" noProof="1">
              <a:solidFill>
                <a:srgbClr val="000000"/>
              </a:solidFill>
              <a:latin typeface="Arial" panose="020B0604020202020204" pitchFamily="34" charset="0"/>
              <a:ea typeface="Quicksand Bold"/>
              <a:cs typeface="Arial" panose="020B0604020202020204" pitchFamily="34" charset="0"/>
              <a:sym typeface="Quicksand Bold"/>
            </a:endParaRPr>
          </a:p>
          <a:p>
            <a:pPr algn="just">
              <a:lnSpc>
                <a:spcPts val="3508"/>
              </a:lnSpc>
            </a:pPr>
            <a:r>
              <a:rPr lang="en-US" sz="2400" noProof="1">
                <a:solidFill>
                  <a:srgbClr val="000000"/>
                </a:solidFill>
                <a:latin typeface="Arial" panose="020B0604020202020204" pitchFamily="34" charset="0"/>
                <a:ea typeface="Quicksand Bold"/>
                <a:cs typeface="Arial" panose="020B0604020202020204" pitchFamily="34" charset="0"/>
                <a:sym typeface="Quicksand Bold"/>
              </a:rPr>
              <a:t>                        </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байгууллагын данс бүртгэлд бүртгэх тухай захирамж </a:t>
            </a:r>
            <a:endParaRPr lang="en-US" sz="2400" noProof="1">
              <a:solidFill>
                <a:srgbClr val="000000"/>
              </a:solidFill>
              <a:latin typeface="Arial" panose="020B0604020202020204" pitchFamily="34" charset="0"/>
              <a:ea typeface="Quicksand Bold"/>
              <a:cs typeface="Arial" panose="020B0604020202020204" pitchFamily="34" charset="0"/>
              <a:sym typeface="Quicksand Bold"/>
            </a:endParaRPr>
          </a:p>
          <a:p>
            <a:pPr algn="just">
              <a:lnSpc>
                <a:spcPct val="150000"/>
              </a:lnSpc>
              <a:spcAft>
                <a:spcPts val="600"/>
              </a:spcAft>
            </a:pPr>
            <a:r>
              <a:rPr lang="en-US" sz="2400" noProof="1">
                <a:solidFill>
                  <a:srgbClr val="000000"/>
                </a:solidFill>
                <a:latin typeface="Arial" panose="020B0604020202020204" pitchFamily="34" charset="0"/>
                <a:ea typeface="Quicksand Bold"/>
                <a:cs typeface="Arial" panose="020B0604020202020204" pitchFamily="34" charset="0"/>
                <a:sym typeface="Quicksand Bold"/>
              </a:rPr>
              <a:t>                        </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гаргана.” </a:t>
            </a:r>
            <a:endParaRPr lang="en-US" sz="2400" noProof="1">
              <a:solidFill>
                <a:srgbClr val="000000"/>
              </a:solidFill>
              <a:latin typeface="Arial" panose="020B0604020202020204" pitchFamily="34" charset="0"/>
              <a:ea typeface="Quicksand Bold"/>
              <a:cs typeface="Arial" panose="020B0604020202020204" pitchFamily="34" charset="0"/>
              <a:sym typeface="Quicksand Bold"/>
            </a:endParaRPr>
          </a:p>
          <a:p>
            <a:pPr algn="just">
              <a:lnSpc>
                <a:spcPct val="150000"/>
              </a:lnSpc>
              <a:spcAft>
                <a:spcPts val="600"/>
              </a:spcAft>
            </a:pP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Хүсэлт ирүүлсэн байгууллага</a:t>
            </a:r>
            <a:r>
              <a:rPr lang="en-US" sz="2400" b="1" i="1" noProof="1">
                <a:solidFill>
                  <a:srgbClr val="000000"/>
                </a:solidFill>
                <a:latin typeface="Arial" panose="020B0604020202020204" pitchFamily="34" charset="0"/>
                <a:ea typeface="Quicksand Bold"/>
                <a:cs typeface="Arial" panose="020B0604020202020204" pitchFamily="34" charset="0"/>
                <a:sym typeface="Quicksand Bold"/>
              </a:rPr>
              <a:t>: </a:t>
            </a:r>
            <a:r>
              <a:rPr kumimoji="0" lang="en-US" sz="2400" b="0" i="0" u="none" strike="noStrike" kern="1200" cap="none" spc="0" normalizeH="0" baseline="0" noProof="1">
                <a:ln>
                  <a:noFill/>
                </a:ln>
                <a:solidFill>
                  <a:srgbClr val="000000"/>
                </a:solidFill>
                <a:effectLst/>
                <a:uLnTx/>
                <a:uFillTx/>
                <a:latin typeface="Arial" panose="020B0604020202020204" pitchFamily="34" charset="0"/>
                <a:ea typeface="Quicksand Bold"/>
                <a:cs typeface="Arial" panose="020B0604020202020204" pitchFamily="34" charset="0"/>
                <a:sym typeface="Quicksand Bold"/>
              </a:rPr>
              <a:t>“</a:t>
            </a:r>
            <a:r>
              <a:rPr kumimoji="0" lang="mn-MN" sz="2400" b="0" i="0" u="none" strike="noStrike" kern="1200" cap="none" spc="0" normalizeH="0" baseline="0" noProof="1">
                <a:ln>
                  <a:noFill/>
                </a:ln>
                <a:solidFill>
                  <a:srgbClr val="000000"/>
                </a:solidFill>
                <a:effectLst/>
                <a:uLnTx/>
                <a:uFillTx/>
                <a:latin typeface="Arial" panose="020B0604020202020204" pitchFamily="34" charset="0"/>
                <a:ea typeface="Quicksand Bold"/>
                <a:cs typeface="Arial" panose="020B0604020202020204" pitchFamily="34" charset="0"/>
                <a:sym typeface="Quicksand Bold"/>
              </a:rPr>
              <a:t>Орон сууц нийтийн аж ахуйн удирдах газар</a:t>
            </a:r>
            <a:r>
              <a:rPr kumimoji="0" lang="en-US" sz="2400" b="0" i="0" u="none" strike="noStrike" kern="1200" cap="none" spc="0" normalizeH="0" baseline="0" noProof="1">
                <a:ln>
                  <a:noFill/>
                </a:ln>
                <a:solidFill>
                  <a:srgbClr val="000000"/>
                </a:solidFill>
                <a:effectLst/>
                <a:uLnTx/>
                <a:uFillTx/>
                <a:latin typeface="Arial" panose="020B0604020202020204" pitchFamily="34" charset="0"/>
                <a:ea typeface="Quicksand Bold"/>
                <a:cs typeface="Arial" panose="020B0604020202020204" pitchFamily="34" charset="0"/>
                <a:sym typeface="Quicksand Bold"/>
              </a:rPr>
              <a:t>”</a:t>
            </a:r>
            <a:r>
              <a:rPr kumimoji="0" lang="mn-MN" sz="2400" b="0" i="0" u="none" strike="noStrike" kern="1200" cap="none" spc="0" normalizeH="0" baseline="0" noProof="1">
                <a:ln>
                  <a:noFill/>
                </a:ln>
                <a:solidFill>
                  <a:srgbClr val="000000"/>
                </a:solidFill>
                <a:effectLst/>
                <a:uLnTx/>
                <a:uFillTx/>
                <a:latin typeface="Arial" panose="020B0604020202020204" pitchFamily="34" charset="0"/>
                <a:ea typeface="Quicksand Bold"/>
                <a:cs typeface="Arial" panose="020B0604020202020204" pitchFamily="34" charset="0"/>
                <a:sym typeface="Quicksand Bold"/>
              </a:rPr>
              <a:t> ОНӨААТҮГ</a:t>
            </a:r>
          </a:p>
          <a:p>
            <a:pPr algn="just">
              <a:lnSpc>
                <a:spcPts val="3508"/>
              </a:lnSpc>
            </a:pP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Бүртгэх байгууллага</a:t>
            </a:r>
            <a:r>
              <a:rPr lang="en-US" sz="2400" b="1" i="1" noProof="1">
                <a:solidFill>
                  <a:srgbClr val="000000"/>
                </a:solidFill>
                <a:latin typeface="Arial" panose="020B0604020202020204" pitchFamily="34" charset="0"/>
                <a:ea typeface="Quicksand Bold"/>
                <a:cs typeface="Arial" panose="020B0604020202020204" pitchFamily="34" charset="0"/>
                <a:sym typeface="Quicksand Bold"/>
              </a:rPr>
              <a:t>:</a:t>
            </a: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 </a:t>
            </a:r>
            <a:r>
              <a:rPr lang="en-US" sz="2400" noProof="1">
                <a:solidFill>
                  <a:srgbClr val="000000"/>
                </a:solidFill>
                <a:latin typeface="Arial" panose="020B0604020202020204" pitchFamily="34" charset="0"/>
                <a:ea typeface="Quicksand Bold"/>
                <a:cs typeface="Arial" panose="020B0604020202020204" pitchFamily="34" charset="0"/>
                <a:sym typeface="Quicksand Bold"/>
              </a:rPr>
              <a:t>“</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Орон сууц нийтийн аж ахуйн удирдах газар</a:t>
            </a:r>
            <a:r>
              <a:rPr lang="en-US" sz="2400" noProof="1">
                <a:solidFill>
                  <a:srgbClr val="000000"/>
                </a:solidFill>
                <a:latin typeface="Arial" panose="020B0604020202020204" pitchFamily="34" charset="0"/>
                <a:ea typeface="Quicksand Bold"/>
                <a:cs typeface="Arial" panose="020B0604020202020204" pitchFamily="34" charset="0"/>
                <a:sym typeface="Quicksand Bold"/>
              </a:rPr>
              <a:t>”</a:t>
            </a:r>
            <a:r>
              <a:rPr lang="mn-MN" sz="2400" noProof="1">
                <a:solidFill>
                  <a:srgbClr val="000000"/>
                </a:solidFill>
                <a:latin typeface="Arial" panose="020B0604020202020204" pitchFamily="34" charset="0"/>
                <a:ea typeface="Quicksand Bold"/>
                <a:cs typeface="Arial" panose="020B0604020202020204" pitchFamily="34" charset="0"/>
                <a:sym typeface="Quicksand Bold"/>
              </a:rPr>
              <a:t> ОНӨААТҮГ</a:t>
            </a:r>
          </a:p>
          <a:p>
            <a:pPr algn="just">
              <a:lnSpc>
                <a:spcPts val="3508"/>
              </a:lnSpc>
            </a:pPr>
            <a:r>
              <a:rPr lang="mn-MN" sz="2400" b="1" i="1" noProof="1">
                <a:solidFill>
                  <a:srgbClr val="000000"/>
                </a:solidFill>
                <a:latin typeface="Arial" panose="020B0604020202020204" pitchFamily="34" charset="0"/>
                <a:ea typeface="Quicksand Bold"/>
                <a:cs typeface="Arial" panose="020B0604020202020204" pitchFamily="34" charset="0"/>
                <a:sym typeface="Quicksand Bold"/>
              </a:rPr>
              <a:t>Бүртгэх үнэ</a:t>
            </a:r>
            <a:r>
              <a:rPr lang="mn-MN" sz="2400" i="1" noProof="1">
                <a:solidFill>
                  <a:srgbClr val="000000"/>
                </a:solidFill>
                <a:latin typeface="Arial" panose="020B0604020202020204" pitchFamily="34" charset="0"/>
                <a:ea typeface="Quicksand"/>
                <a:cs typeface="Arial" panose="020B0604020202020204" pitchFamily="34" charset="0"/>
                <a:sym typeface="Quicksand"/>
              </a:rPr>
              <a:t>: </a:t>
            </a:r>
            <a:r>
              <a:rPr lang="en-US" sz="2400" i="1" noProof="1">
                <a:solidFill>
                  <a:srgbClr val="000000"/>
                </a:solidFill>
                <a:latin typeface="Arial" panose="020B0604020202020204" pitchFamily="34" charset="0"/>
                <a:ea typeface="Quicksand"/>
                <a:cs typeface="Arial" panose="020B0604020202020204" pitchFamily="34" charset="0"/>
                <a:sym typeface="Quicksand"/>
              </a:rPr>
              <a:t> </a:t>
            </a:r>
            <a:r>
              <a:rPr lang="mn-MN" sz="2400" noProof="1">
                <a:solidFill>
                  <a:srgbClr val="000000"/>
                </a:solidFill>
                <a:latin typeface="Arial" panose="020B0604020202020204" pitchFamily="34" charset="0"/>
                <a:ea typeface="Quicksand"/>
                <a:cs typeface="Arial" panose="020B0604020202020204" pitchFamily="34" charset="0"/>
                <a:sym typeface="Quicksand"/>
              </a:rPr>
              <a:t>2,442,061,654.00 </a:t>
            </a:r>
            <a:r>
              <a:rPr lang="mn-Mong-MN" sz="2400" noProof="1">
                <a:solidFill>
                  <a:srgbClr val="000000"/>
                </a:solidFill>
                <a:latin typeface="Arial" panose="020B0604020202020204" pitchFamily="34" charset="0"/>
                <a:ea typeface="Quicksand"/>
                <a:cs typeface="Arial" panose="020B0604020202020204" pitchFamily="34" charset="0"/>
                <a:sym typeface="Quicksand"/>
              </a:rPr>
              <a:t>(</a:t>
            </a:r>
            <a:r>
              <a:rPr lang="mn-MN" sz="2400" noProof="1">
                <a:solidFill>
                  <a:srgbClr val="000000"/>
                </a:solidFill>
                <a:latin typeface="Arial" panose="020B0604020202020204" pitchFamily="34" charset="0"/>
                <a:ea typeface="Quicksand"/>
                <a:cs typeface="Arial" panose="020B0604020202020204" pitchFamily="34" charset="0"/>
                <a:sym typeface="Quicksand"/>
              </a:rPr>
              <a:t>хоёр тэрбум дөрвөн зуун дөчин хоёр сая жаран нэгэн мянга зургаан зуун тавин дөрөв</a:t>
            </a:r>
            <a:r>
              <a:rPr lang="mn-Mong-MN" sz="2400" noProof="1">
                <a:solidFill>
                  <a:srgbClr val="000000"/>
                </a:solidFill>
                <a:latin typeface="Arial" panose="020B0604020202020204" pitchFamily="34" charset="0"/>
                <a:ea typeface="Quicksand"/>
                <a:cs typeface="Arial" panose="020B0604020202020204" pitchFamily="34" charset="0"/>
                <a:sym typeface="Quicksand"/>
              </a:rPr>
              <a:t>) төгрөг</a:t>
            </a:r>
            <a:endParaRPr lang="mn-MN" sz="2000" noProof="1">
              <a:solidFill>
                <a:srgbClr val="000000"/>
              </a:solidFill>
              <a:latin typeface="Arial" panose="020B0604020202020204" pitchFamily="34" charset="0"/>
              <a:ea typeface="Quicksand"/>
              <a:cs typeface="Arial" panose="020B0604020202020204" pitchFamily="34" charset="0"/>
              <a:sym typeface="Quicksand"/>
            </a:endParaRPr>
          </a:p>
          <a:p>
            <a:pPr algn="just">
              <a:lnSpc>
                <a:spcPts val="3508"/>
              </a:lnSpc>
            </a:pPr>
            <a:endParaRPr lang="mn-MN" noProof="1">
              <a:solidFill>
                <a:srgbClr val="000000"/>
              </a:solidFill>
              <a:latin typeface="Arial" panose="020B0604020202020204" pitchFamily="34" charset="0"/>
              <a:ea typeface="Quicksand"/>
              <a:cs typeface="Arial" panose="020B0604020202020204" pitchFamily="34" charset="0"/>
              <a:sym typeface="Quicksand"/>
            </a:endParaRPr>
          </a:p>
        </p:txBody>
      </p:sp>
      <p:sp>
        <p:nvSpPr>
          <p:cNvPr id="14" name="AutoShape 14"/>
          <p:cNvSpPr/>
          <p:nvPr/>
        </p:nvSpPr>
        <p:spPr>
          <a:xfrm>
            <a:off x="0" y="9791700"/>
            <a:ext cx="6492240" cy="0"/>
          </a:xfrm>
          <a:prstGeom prst="line">
            <a:avLst/>
          </a:prstGeom>
          <a:ln w="76200" cap="flat">
            <a:solidFill>
              <a:srgbClr val="0F4662"/>
            </a:solidFill>
            <a:prstDash val="solid"/>
            <a:headEnd type="none" w="sm" len="sm"/>
            <a:tailEnd type="none" w="sm" len="sm"/>
          </a:ln>
        </p:spPr>
      </p:sp>
      <p:sp>
        <p:nvSpPr>
          <p:cNvPr id="15" name="AutoShape 15"/>
          <p:cNvSpPr/>
          <p:nvPr/>
        </p:nvSpPr>
        <p:spPr>
          <a:xfrm>
            <a:off x="11607218" y="876300"/>
            <a:ext cx="6492240" cy="0"/>
          </a:xfrm>
          <a:prstGeom prst="line">
            <a:avLst/>
          </a:prstGeom>
          <a:ln w="76200" cap="flat">
            <a:solidFill>
              <a:srgbClr val="0F4662"/>
            </a:solidFill>
            <a:prstDash val="solid"/>
            <a:headEnd type="none" w="sm" len="sm"/>
            <a:tailEnd type="none" w="sm" len="sm"/>
          </a:ln>
        </p:spPr>
      </p:sp>
      <p:sp>
        <p:nvSpPr>
          <p:cNvPr id="10" name="TextBox 9">
            <a:extLst>
              <a:ext uri="{FF2B5EF4-FFF2-40B4-BE49-F238E27FC236}">
                <a16:creationId xmlns:a16="http://schemas.microsoft.com/office/drawing/2014/main" id="{21887977-0E3B-4F32-A7AB-20F93CD4B796}"/>
              </a:ext>
            </a:extLst>
          </p:cNvPr>
          <p:cNvSpPr txBox="1"/>
          <p:nvPr/>
        </p:nvSpPr>
        <p:spPr>
          <a:xfrm>
            <a:off x="1295400" y="6210300"/>
            <a:ext cx="5410200" cy="2585323"/>
          </a:xfrm>
          <a:prstGeom prst="rect">
            <a:avLst/>
          </a:prstGeom>
          <a:noFill/>
        </p:spPr>
        <p:txBody>
          <a:bodyPr wrap="square">
            <a:spAutoFit/>
          </a:bodyPr>
          <a:lstStyle/>
          <a:p>
            <a:pPr marL="0" marR="0" indent="457200" algn="just">
              <a:spcBef>
                <a:spcPts val="0"/>
              </a:spcBef>
              <a:spcAft>
                <a:spcPts val="0"/>
              </a:spcAft>
            </a:pPr>
            <a:r>
              <a:rPr lang="en-US" sz="1800" dirty="0">
                <a:effectLst/>
                <a:latin typeface="Arial" panose="020B0604020202020204" pitchFamily="34" charset="0"/>
                <a:ea typeface="MS Mincho" panose="02020609040205080304" pitchFamily="49" charset="-128"/>
                <a:cs typeface="Mongolian Baiti" panose="03000500000000000000" pitchFamily="66" charset="0"/>
              </a:rPr>
              <a:t>“</a:t>
            </a:r>
            <a:r>
              <a:rPr lang="mn-MN" sz="1800" dirty="0">
                <a:effectLst/>
                <a:latin typeface="Arial" panose="020B0604020202020204" pitchFamily="34" charset="0"/>
                <a:ea typeface="MS Mincho" panose="02020609040205080304" pitchFamily="49" charset="-128"/>
                <a:cs typeface="Mongolian Baiti" panose="03000500000000000000" pitchFamily="66" charset="0"/>
              </a:rPr>
              <a:t>Орон сууц нийтийн аж ахуйн удирдах газар</a:t>
            </a:r>
            <a:r>
              <a:rPr lang="en-US" sz="1800" dirty="0">
                <a:effectLst/>
                <a:latin typeface="Arial" panose="020B0604020202020204" pitchFamily="34" charset="0"/>
                <a:ea typeface="MS Mincho" panose="02020609040205080304" pitchFamily="49" charset="-128"/>
                <a:cs typeface="Mongolian Baiti" panose="03000500000000000000" pitchFamily="66" charset="0"/>
              </a:rPr>
              <a:t>” </a:t>
            </a:r>
            <a:r>
              <a:rPr lang="mn-MN" sz="1800" dirty="0">
                <a:effectLst/>
                <a:latin typeface="Arial" panose="020B0604020202020204" pitchFamily="34" charset="0"/>
                <a:ea typeface="MS Mincho" panose="02020609040205080304" pitchFamily="49" charset="-128"/>
                <a:cs typeface="Mongolian Baiti" panose="03000500000000000000" pitchFamily="66" charset="0"/>
              </a:rPr>
              <a:t>ОНӨААТҮГ нь </a:t>
            </a:r>
            <a:r>
              <a:rPr lang="mn-MN" sz="1800" i="1" u="sng" dirty="0">
                <a:effectLst/>
                <a:latin typeface="Arial" panose="020B0604020202020204" pitchFamily="34" charset="0"/>
                <a:ea typeface="MS Mincho" panose="02020609040205080304" pitchFamily="49" charset="-128"/>
                <a:cs typeface="Mongolian Baiti" panose="03000500000000000000" pitchFamily="66" charset="0"/>
              </a:rPr>
              <a:t>ус, дулаан дамжуулах төв</a:t>
            </a:r>
            <a:r>
              <a:rPr lang="mn-MN" sz="1800" dirty="0">
                <a:effectLst/>
                <a:latin typeface="Arial" panose="020B0604020202020204" pitchFamily="34" charset="0"/>
                <a:ea typeface="MS Mincho" panose="02020609040205080304" pitchFamily="49" charset="-128"/>
                <a:cs typeface="Mongolian Baiti" panose="03000500000000000000" pitchFamily="66" charset="0"/>
              </a:rPr>
              <a:t> болон </a:t>
            </a:r>
            <a:r>
              <a:rPr lang="mn-MN" sz="1800" i="1" u="sng" dirty="0">
                <a:effectLst/>
                <a:latin typeface="Arial" panose="020B0604020202020204" pitchFamily="34" charset="0"/>
                <a:ea typeface="MS Mincho" panose="02020609040205080304" pitchFamily="49" charset="-128"/>
                <a:cs typeface="Mongolian Baiti" panose="03000500000000000000" pitchFamily="66" charset="0"/>
              </a:rPr>
              <a:t>инженерийн шугам сүлжээгээр дамжуулан</a:t>
            </a:r>
            <a:r>
              <a:rPr lang="mn-MN" sz="1800" dirty="0">
                <a:effectLst/>
                <a:latin typeface="Arial" panose="020B0604020202020204" pitchFamily="34" charset="0"/>
                <a:ea typeface="MS Mincho" panose="02020609040205080304" pitchFamily="49" charset="-128"/>
                <a:cs typeface="Mongolian Baiti" panose="03000500000000000000" pitchFamily="66" charset="0"/>
              </a:rPr>
              <a:t> хэрэглэгчдэд орон сууц, нийтийн аж ахуйн үйлчилгээ үзүүлэх үндсэн чиг үүрэгтэй бөгөөд иргэн, аж ахуйн нэгж байгууллагаас тухайн орон сууцны барилгын конторын ашиглалт, үйлчилгээг хариуцуулах хүсэлтийг хүргүүлж тус газар судлан, хариуцах эсэх саналаа ирүүлдэг.</a:t>
            </a:r>
            <a:endParaRPr lang="en-US" sz="1200" dirty="0">
              <a:effectLst/>
              <a:latin typeface="Times New Roman" panose="02020603050405020304" pitchFamily="18" charset="0"/>
              <a:ea typeface="MS Mincho" panose="02020609040205080304" pitchFamily="49" charset="-128"/>
            </a:endParaRPr>
          </a:p>
        </p:txBody>
      </p:sp>
      <p:sp>
        <p:nvSpPr>
          <p:cNvPr id="3" name="Arrow: Right 2">
            <a:extLst>
              <a:ext uri="{FF2B5EF4-FFF2-40B4-BE49-F238E27FC236}">
                <a16:creationId xmlns:a16="http://schemas.microsoft.com/office/drawing/2014/main" id="{7A6413AF-BF29-4A97-9B0F-9D9BE8D60BBA}"/>
              </a:ext>
            </a:extLst>
          </p:cNvPr>
          <p:cNvSpPr/>
          <p:nvPr/>
        </p:nvSpPr>
        <p:spPr>
          <a:xfrm>
            <a:off x="7010400" y="3009900"/>
            <a:ext cx="304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2B7FAAD1-F235-4402-A8EC-F63DDF726315}"/>
              </a:ext>
            </a:extLst>
          </p:cNvPr>
          <p:cNvSpPr/>
          <p:nvPr/>
        </p:nvSpPr>
        <p:spPr>
          <a:xfrm>
            <a:off x="7010400" y="7048500"/>
            <a:ext cx="3048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6">
            <a:extLst>
              <a:ext uri="{FF2B5EF4-FFF2-40B4-BE49-F238E27FC236}">
                <a16:creationId xmlns:a16="http://schemas.microsoft.com/office/drawing/2014/main" id="{F6C5402B-56EF-42B4-AEC9-F01CBB573060}"/>
              </a:ext>
            </a:extLst>
          </p:cNvPr>
          <p:cNvSpPr/>
          <p:nvPr/>
        </p:nvSpPr>
        <p:spPr>
          <a:xfrm>
            <a:off x="95349" y="91887"/>
            <a:ext cx="1877682" cy="1464741"/>
          </a:xfrm>
          <a:custGeom>
            <a:avLst/>
            <a:gdLst/>
            <a:ahLst/>
            <a:cxnLst/>
            <a:rect l="l" t="t" r="r" b="b"/>
            <a:pathLst>
              <a:path w="3994205" h="3893992">
                <a:moveTo>
                  <a:pt x="0" y="0"/>
                </a:moveTo>
                <a:lnTo>
                  <a:pt x="3994205" y="0"/>
                </a:lnTo>
                <a:lnTo>
                  <a:pt x="3994205" y="3893992"/>
                </a:lnTo>
                <a:lnTo>
                  <a:pt x="0" y="3893992"/>
                </a:lnTo>
                <a:lnTo>
                  <a:pt x="0" y="0"/>
                </a:lnTo>
                <a:close/>
              </a:path>
            </a:pathLst>
          </a:custGeom>
          <a:blipFill>
            <a:blip r:embed="rId3"/>
            <a:stretch>
              <a:fillRect/>
            </a:stretch>
          </a:blipFill>
        </p:spPr>
      </p:sp>
    </p:spTree>
    <p:extLst>
      <p:ext uri="{BB962C8B-B14F-4D97-AF65-F5344CB8AC3E}">
        <p14:creationId xmlns:p14="http://schemas.microsoft.com/office/powerpoint/2010/main" val="382667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14"/>
          <p:cNvSpPr/>
          <p:nvPr/>
        </p:nvSpPr>
        <p:spPr>
          <a:xfrm>
            <a:off x="0" y="9791700"/>
            <a:ext cx="6492240" cy="0"/>
          </a:xfrm>
          <a:prstGeom prst="line">
            <a:avLst/>
          </a:prstGeom>
          <a:ln w="76200" cap="flat">
            <a:solidFill>
              <a:srgbClr val="0F4662"/>
            </a:solidFill>
            <a:prstDash val="solid"/>
            <a:headEnd type="none" w="sm" len="sm"/>
            <a:tailEnd type="none" w="sm" len="sm"/>
          </a:ln>
        </p:spPr>
      </p:sp>
      <p:sp>
        <p:nvSpPr>
          <p:cNvPr id="15" name="AutoShape 15"/>
          <p:cNvSpPr/>
          <p:nvPr/>
        </p:nvSpPr>
        <p:spPr>
          <a:xfrm>
            <a:off x="11607218" y="876300"/>
            <a:ext cx="6492240" cy="0"/>
          </a:xfrm>
          <a:prstGeom prst="line">
            <a:avLst/>
          </a:prstGeom>
          <a:ln w="76200" cap="flat">
            <a:solidFill>
              <a:srgbClr val="0F4662"/>
            </a:solidFill>
            <a:prstDash val="solid"/>
            <a:headEnd type="none" w="sm" len="sm"/>
            <a:tailEnd type="none" w="sm" len="sm"/>
          </a:ln>
        </p:spPr>
      </p:sp>
      <p:sp>
        <p:nvSpPr>
          <p:cNvPr id="11" name="TextBox 10">
            <a:extLst>
              <a:ext uri="{FF2B5EF4-FFF2-40B4-BE49-F238E27FC236}">
                <a16:creationId xmlns:a16="http://schemas.microsoft.com/office/drawing/2014/main" id="{6C4EB2C0-11AB-4069-940F-9AAAD9C32023}"/>
              </a:ext>
            </a:extLst>
          </p:cNvPr>
          <p:cNvSpPr txBox="1"/>
          <p:nvPr/>
        </p:nvSpPr>
        <p:spPr>
          <a:xfrm>
            <a:off x="609600" y="495299"/>
            <a:ext cx="10820400" cy="923330"/>
          </a:xfrm>
          <a:prstGeom prst="rect">
            <a:avLst/>
          </a:prstGeom>
          <a:noFill/>
        </p:spPr>
        <p:txBody>
          <a:bodyPr wrap="square">
            <a:spAutoFit/>
          </a:bodyPr>
          <a:lstStyle/>
          <a:p>
            <a:r>
              <a:rPr lang="mn-MN" dirty="0"/>
              <a:t>	</a:t>
            </a:r>
            <a:r>
              <a:rPr lang="mn-MN" b="1" i="1" dirty="0"/>
              <a:t>Нийт 26 иргэн, аж ахуйн нэгж байгууллагаас дараах байрнуудын инженерийн шугам сүлжээ, тоног төхөөрөмж, ус дулаан дамжуулах төвийн барилга тоног төхөөрөмжийг бүртгүүлэх хүсэлт ирүүлсэн байна. Үүнд</a:t>
            </a:r>
            <a:r>
              <a:rPr lang="en-US" b="1" i="1" dirty="0"/>
              <a:t>:</a:t>
            </a:r>
          </a:p>
        </p:txBody>
      </p:sp>
      <p:graphicFrame>
        <p:nvGraphicFramePr>
          <p:cNvPr id="2" name="Table 1">
            <a:extLst>
              <a:ext uri="{FF2B5EF4-FFF2-40B4-BE49-F238E27FC236}">
                <a16:creationId xmlns:a16="http://schemas.microsoft.com/office/drawing/2014/main" id="{441D8E0D-D1A4-4BBD-9245-5DA0C33D71BB}"/>
              </a:ext>
            </a:extLst>
          </p:cNvPr>
          <p:cNvGraphicFramePr>
            <a:graphicFrameLocks noGrp="1"/>
          </p:cNvGraphicFramePr>
          <p:nvPr>
            <p:extLst>
              <p:ext uri="{D42A27DB-BD31-4B8C-83A1-F6EECF244321}">
                <p14:modId xmlns:p14="http://schemas.microsoft.com/office/powerpoint/2010/main" val="3923491809"/>
              </p:ext>
            </p:extLst>
          </p:nvPr>
        </p:nvGraphicFramePr>
        <p:xfrm>
          <a:off x="685800" y="1599331"/>
          <a:ext cx="8153399" cy="8069365"/>
        </p:xfrm>
        <a:graphic>
          <a:graphicData uri="http://schemas.openxmlformats.org/drawingml/2006/table">
            <a:tbl>
              <a:tblPr>
                <a:tableStyleId>{5C22544A-7EE6-4342-B048-85BDC9FD1C3A}</a:tableStyleId>
              </a:tblPr>
              <a:tblGrid>
                <a:gridCol w="396952">
                  <a:extLst>
                    <a:ext uri="{9D8B030D-6E8A-4147-A177-3AD203B41FA5}">
                      <a16:colId xmlns:a16="http://schemas.microsoft.com/office/drawing/2014/main" val="2573952510"/>
                    </a:ext>
                  </a:extLst>
                </a:gridCol>
                <a:gridCol w="2179269">
                  <a:extLst>
                    <a:ext uri="{9D8B030D-6E8A-4147-A177-3AD203B41FA5}">
                      <a16:colId xmlns:a16="http://schemas.microsoft.com/office/drawing/2014/main" val="3076280112"/>
                    </a:ext>
                  </a:extLst>
                </a:gridCol>
                <a:gridCol w="1369485">
                  <a:extLst>
                    <a:ext uri="{9D8B030D-6E8A-4147-A177-3AD203B41FA5}">
                      <a16:colId xmlns:a16="http://schemas.microsoft.com/office/drawing/2014/main" val="1156986250"/>
                    </a:ext>
                  </a:extLst>
                </a:gridCol>
                <a:gridCol w="1286124">
                  <a:extLst>
                    <a:ext uri="{9D8B030D-6E8A-4147-A177-3AD203B41FA5}">
                      <a16:colId xmlns:a16="http://schemas.microsoft.com/office/drawing/2014/main" val="4083435331"/>
                    </a:ext>
                  </a:extLst>
                </a:gridCol>
                <a:gridCol w="1254369">
                  <a:extLst>
                    <a:ext uri="{9D8B030D-6E8A-4147-A177-3AD203B41FA5}">
                      <a16:colId xmlns:a16="http://schemas.microsoft.com/office/drawing/2014/main" val="394873058"/>
                    </a:ext>
                  </a:extLst>
                </a:gridCol>
                <a:gridCol w="1667200">
                  <a:extLst>
                    <a:ext uri="{9D8B030D-6E8A-4147-A177-3AD203B41FA5}">
                      <a16:colId xmlns:a16="http://schemas.microsoft.com/office/drawing/2014/main" val="1608065440"/>
                    </a:ext>
                  </a:extLst>
                </a:gridCol>
              </a:tblGrid>
              <a:tr h="824956">
                <a:tc>
                  <a:txBody>
                    <a:bodyPr/>
                    <a:lstStyle/>
                    <a:p>
                      <a:pPr algn="ctr" fontAlgn="ctr"/>
                      <a:r>
                        <a:rPr lang="mn-MN" sz="1300" u="none" strike="noStrike" dirty="0">
                          <a:effectLst/>
                        </a:rPr>
                        <a:t>Д/д</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Байршил</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Ашиглалтад орсон он</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Бүртгэх хөрөнгийн дүн                </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Хөрөнгө оруулалтын эх үүсвэр</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Барилга байгууламжийг ашиглалтад оруулах комиссын дүгнэлт</a:t>
                      </a:r>
                      <a:endParaRPr lang="mn-MN" sz="1300" b="1"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1167114501"/>
                  </a:ext>
                </a:extLst>
              </a:tr>
              <a:tr h="475563">
                <a:tc>
                  <a:txBody>
                    <a:bodyPr/>
                    <a:lstStyle/>
                    <a:p>
                      <a:pPr algn="ctr" fontAlgn="ctr"/>
                      <a:r>
                        <a:rPr lang="en-US" sz="1300" u="none" strike="noStrike">
                          <a:effectLst/>
                        </a:rPr>
                        <a:t>1</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Сүхбаатар дүүргийн 11 дүгээр хороо, 913 дугаар байр</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2022</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51,682,000.00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"Алтан горхи" ХХК</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2022.07.25-ны             БА-173/2022 тоот акт</a:t>
                      </a:r>
                      <a:endParaRPr lang="mn-MN" sz="1300" b="0"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2480143108"/>
                  </a:ext>
                </a:extLst>
              </a:tr>
              <a:tr h="989946">
                <a:tc>
                  <a:txBody>
                    <a:bodyPr/>
                    <a:lstStyle/>
                    <a:p>
                      <a:pPr algn="ctr" fontAlgn="ctr"/>
                      <a:r>
                        <a:rPr lang="en-US" sz="1300" u="none" strike="noStrike">
                          <a:effectLst/>
                        </a:rPr>
                        <a:t>2</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Сонгинохайрхан дүүргийн 27 дугаар хороо, 19 дүгээр байр</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2016-2022</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11,709,313.00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иргэн Ц.Алтансүхийн захиалгаар, "Эх-Ачуут констракшн" ХХК</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2011.12.26-ны               451/2011 тоот акт</a:t>
                      </a:r>
                      <a:endParaRPr lang="mn-MN" sz="1300" b="0"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678902892"/>
                  </a:ext>
                </a:extLst>
              </a:tr>
              <a:tr h="989946">
                <a:tc>
                  <a:txBody>
                    <a:bodyPr/>
                    <a:lstStyle/>
                    <a:p>
                      <a:pPr algn="ctr" fontAlgn="ctr"/>
                      <a:r>
                        <a:rPr lang="en-US" sz="1300" u="none" strike="noStrike">
                          <a:effectLst/>
                        </a:rPr>
                        <a:t>3</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Сонгинохайрхан дүүргийн 27 дугаар хороо, 25 дугаар байр</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2015-2022</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19,895,032.00</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иргэн Ш.Баттөрийн захиалгаар, "Эх-Ачуут констракшн" ХХК</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2014.02.13-ны               201/106 тоот акт</a:t>
                      </a:r>
                      <a:endParaRPr lang="mn-MN" sz="1300" b="0"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2862874421"/>
                  </a:ext>
                </a:extLst>
              </a:tr>
              <a:tr h="659964">
                <a:tc>
                  <a:txBody>
                    <a:bodyPr/>
                    <a:lstStyle/>
                    <a:p>
                      <a:pPr algn="ctr" fontAlgn="ctr"/>
                      <a:r>
                        <a:rPr lang="en-US" sz="1300" u="none" strike="noStrike">
                          <a:effectLst/>
                        </a:rPr>
                        <a:t>4</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Баянзүрх дүүргийн 19 дүгээр хороо, 47 дугаар байр</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2023</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62,864,200.00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иргэн Н.Нямцэрэнгийн захиалгаар "Хос идэр" ХХК</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2023.01.18-ны                  БА-025/2023 тоот акт</a:t>
                      </a:r>
                      <a:endParaRPr lang="mn-MN" sz="1300" b="0"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2059768014"/>
                  </a:ext>
                </a:extLst>
              </a:tr>
              <a:tr h="494973">
                <a:tc>
                  <a:txBody>
                    <a:bodyPr/>
                    <a:lstStyle/>
                    <a:p>
                      <a:pPr algn="ctr" fontAlgn="ctr"/>
                      <a:r>
                        <a:rPr lang="en-US" sz="1300" u="none" strike="noStrike">
                          <a:effectLst/>
                        </a:rPr>
                        <a:t>5</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Баянзүрх дүүргийн 22 дугаар хороо, 97А дугаар байр</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2023</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186,736,400.00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"Мон арна" ХХК</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2023.05.24-ны               БА-097/2023 тоот акт</a:t>
                      </a:r>
                      <a:endParaRPr lang="mn-MN" sz="1300" b="0"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2139599799"/>
                  </a:ext>
                </a:extLst>
              </a:tr>
              <a:tr h="494973">
                <a:tc>
                  <a:txBody>
                    <a:bodyPr/>
                    <a:lstStyle/>
                    <a:p>
                      <a:pPr algn="ctr" fontAlgn="ctr"/>
                      <a:r>
                        <a:rPr lang="en-US" sz="1300" u="none" strike="noStrike">
                          <a:effectLst/>
                        </a:rPr>
                        <a:t>6</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Баянзүрх дүүргийн 12 дугаар хороо, 80А дугаар байр</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2023</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112,663,976.00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"Батхэрэйд" ХХК</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2023.02.01-ны                БА-036/2023 тоот акт</a:t>
                      </a:r>
                      <a:endParaRPr lang="mn-MN" sz="1300" b="0"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1825720999"/>
                  </a:ext>
                </a:extLst>
              </a:tr>
              <a:tr h="494973">
                <a:tc>
                  <a:txBody>
                    <a:bodyPr/>
                    <a:lstStyle/>
                    <a:p>
                      <a:pPr algn="ctr" fontAlgn="ctr"/>
                      <a:r>
                        <a:rPr lang="en-US" sz="1300" u="none" strike="noStrike">
                          <a:effectLst/>
                        </a:rPr>
                        <a:t>7</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Сүхбаатар дүүргийн 3 дугаар хороо, 12Б байр</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2017-2021</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230,415,000.00</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"Хорскинг инвестмент" ХХК</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2019.12.31-ний                     2019/01-14 тоот акт</a:t>
                      </a:r>
                      <a:endParaRPr lang="mn-MN" sz="1300" b="0" i="0" u="none" strike="noStrike">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865869211"/>
                  </a:ext>
                </a:extLst>
              </a:tr>
              <a:tr h="494973">
                <a:tc>
                  <a:txBody>
                    <a:bodyPr/>
                    <a:lstStyle/>
                    <a:p>
                      <a:pPr algn="ctr" fontAlgn="ctr"/>
                      <a:r>
                        <a:rPr lang="en-US" sz="1300" u="none" strike="noStrike">
                          <a:effectLst/>
                        </a:rPr>
                        <a:t>8</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Хан-Уул дүүргийн 17 дугаар хороо, Оргил хотхон, СӨХ-ийн АОС</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2004</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39,811,133.00</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"Оргил хотхон" ХХК</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2022.05.11-ний                   БА-108/2022 тоот акт</a:t>
                      </a:r>
                      <a:endParaRPr lang="mn-MN" sz="1300" b="0" i="0" u="none" strike="noStrike" dirty="0">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2892019432"/>
                  </a:ext>
                </a:extLst>
              </a:tr>
              <a:tr h="494973">
                <a:tc>
                  <a:txBody>
                    <a:bodyPr/>
                    <a:lstStyle/>
                    <a:p>
                      <a:pPr algn="ctr" fontAlgn="ctr"/>
                      <a:r>
                        <a:rPr lang="en-US" sz="1300" u="none" strike="noStrike">
                          <a:effectLst/>
                        </a:rPr>
                        <a:t>9</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Баянзүрх дүүргийн 22 дугаар хороо, 97б дугаар байр</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2023</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dirty="0">
                          <a:effectLst/>
                        </a:rPr>
                        <a:t>22,535,800.00</a:t>
                      </a:r>
                      <a:endParaRPr lang="en-US"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"Мон арна" ХХК</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2023.05.24-ны                БА-097/2023 тоот акт</a:t>
                      </a:r>
                      <a:endParaRPr lang="mn-MN" sz="1300" b="0" i="0" u="none" strike="noStrike" dirty="0">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533792273"/>
                  </a:ext>
                </a:extLst>
              </a:tr>
              <a:tr h="329981">
                <a:tc>
                  <a:txBody>
                    <a:bodyPr/>
                    <a:lstStyle/>
                    <a:p>
                      <a:pPr algn="ctr" fontAlgn="ctr"/>
                      <a:r>
                        <a:rPr lang="en-US" sz="1300" u="none" strike="noStrike">
                          <a:effectLst/>
                        </a:rPr>
                        <a:t>10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a:effectLst/>
                        </a:rPr>
                        <a:t>Хан-ул дүүргийн 11 дүгээр хороо 16 дугаар байр</a:t>
                      </a:r>
                      <a:endParaRPr lang="mn-MN"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2022</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192,600,000.00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"Эсү трейд" ХХК</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2022.05.11-ний           БА-108/2022 тоот акт</a:t>
                      </a:r>
                      <a:endParaRPr lang="mn-MN" sz="1300" b="0" i="0" u="none" strike="noStrike" dirty="0">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1353922187"/>
                  </a:ext>
                </a:extLst>
              </a:tr>
              <a:tr h="989946">
                <a:tc>
                  <a:txBody>
                    <a:bodyPr/>
                    <a:lstStyle/>
                    <a:p>
                      <a:pPr algn="ctr" fontAlgn="ctr"/>
                      <a:r>
                        <a:rPr lang="en-US" sz="1300" u="none" strike="noStrike">
                          <a:effectLst/>
                        </a:rPr>
                        <a:t>11</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ru-RU" sz="1300" u="none" strike="noStrike">
                          <a:effectLst/>
                        </a:rPr>
                        <a:t>Баянзүрх дүүргийн 4 дүгээр хороо, 73а байр</a:t>
                      </a:r>
                      <a:endParaRPr lang="ru-RU"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2012</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en-US" sz="1300" u="none" strike="noStrike">
                          <a:effectLst/>
                        </a:rPr>
                        <a:t>6,070,318.00</a:t>
                      </a:r>
                      <a:endParaRPr lang="en-US" sz="1300" b="0" i="0" u="none" strike="noStrike">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Батлан хамгаалах яамны барилга захиалагчийн алба "Сансар хөрш" СӨХ</a:t>
                      </a:r>
                      <a:endParaRPr lang="mn-MN" sz="1300" b="0" i="0" u="none" strike="noStrike" dirty="0">
                        <a:solidFill>
                          <a:srgbClr val="000000"/>
                        </a:solidFill>
                        <a:effectLst/>
                        <a:latin typeface="Arial" panose="020B0604020202020204" pitchFamily="34" charset="0"/>
                      </a:endParaRPr>
                    </a:p>
                  </a:txBody>
                  <a:tcPr marL="5679" marR="5679" marT="5679" marB="0" anchor="ctr"/>
                </a:tc>
                <a:tc>
                  <a:txBody>
                    <a:bodyPr/>
                    <a:lstStyle/>
                    <a:p>
                      <a:pPr algn="ctr" fontAlgn="ctr"/>
                      <a:r>
                        <a:rPr lang="mn-MN" sz="1300" u="none" strike="noStrike" dirty="0">
                          <a:effectLst/>
                        </a:rPr>
                        <a:t>2012.10.01-ний  өдрөөс ашиглалтад оруулахыг зөвшөөрсөн байна.</a:t>
                      </a:r>
                      <a:endParaRPr lang="mn-MN" sz="1300" b="0" i="0" u="none" strike="noStrike" dirty="0">
                        <a:solidFill>
                          <a:srgbClr val="000000"/>
                        </a:solidFill>
                        <a:effectLst/>
                        <a:latin typeface="Arial" panose="020B0604020202020204" pitchFamily="34" charset="0"/>
                      </a:endParaRPr>
                    </a:p>
                  </a:txBody>
                  <a:tcPr marL="5679" marR="5679" marT="5679" marB="0" anchor="ctr"/>
                </a:tc>
                <a:extLst>
                  <a:ext uri="{0D108BD9-81ED-4DB2-BD59-A6C34878D82A}">
                    <a16:rowId xmlns:a16="http://schemas.microsoft.com/office/drawing/2014/main" val="1270432158"/>
                  </a:ext>
                </a:extLst>
              </a:tr>
            </a:tbl>
          </a:graphicData>
        </a:graphic>
      </p:graphicFrame>
      <p:graphicFrame>
        <p:nvGraphicFramePr>
          <p:cNvPr id="3" name="Table 2">
            <a:extLst>
              <a:ext uri="{FF2B5EF4-FFF2-40B4-BE49-F238E27FC236}">
                <a16:creationId xmlns:a16="http://schemas.microsoft.com/office/drawing/2014/main" id="{87F01701-3941-4655-8EAD-0317DF32C00F}"/>
              </a:ext>
            </a:extLst>
          </p:cNvPr>
          <p:cNvGraphicFramePr>
            <a:graphicFrameLocks noGrp="1"/>
          </p:cNvGraphicFramePr>
          <p:nvPr>
            <p:extLst>
              <p:ext uri="{D42A27DB-BD31-4B8C-83A1-F6EECF244321}">
                <p14:modId xmlns:p14="http://schemas.microsoft.com/office/powerpoint/2010/main" val="2190314358"/>
              </p:ext>
            </p:extLst>
          </p:nvPr>
        </p:nvGraphicFramePr>
        <p:xfrm>
          <a:off x="9327572" y="1598462"/>
          <a:ext cx="8153399" cy="7998151"/>
        </p:xfrm>
        <a:graphic>
          <a:graphicData uri="http://schemas.openxmlformats.org/drawingml/2006/table">
            <a:tbl>
              <a:tblPr>
                <a:tableStyleId>{5C22544A-7EE6-4342-B048-85BDC9FD1C3A}</a:tableStyleId>
              </a:tblPr>
              <a:tblGrid>
                <a:gridCol w="396952">
                  <a:extLst>
                    <a:ext uri="{9D8B030D-6E8A-4147-A177-3AD203B41FA5}">
                      <a16:colId xmlns:a16="http://schemas.microsoft.com/office/drawing/2014/main" val="1674783586"/>
                    </a:ext>
                  </a:extLst>
                </a:gridCol>
                <a:gridCol w="2179269">
                  <a:extLst>
                    <a:ext uri="{9D8B030D-6E8A-4147-A177-3AD203B41FA5}">
                      <a16:colId xmlns:a16="http://schemas.microsoft.com/office/drawing/2014/main" val="3455624381"/>
                    </a:ext>
                  </a:extLst>
                </a:gridCol>
                <a:gridCol w="1369485">
                  <a:extLst>
                    <a:ext uri="{9D8B030D-6E8A-4147-A177-3AD203B41FA5}">
                      <a16:colId xmlns:a16="http://schemas.microsoft.com/office/drawing/2014/main" val="272770918"/>
                    </a:ext>
                  </a:extLst>
                </a:gridCol>
                <a:gridCol w="1286125">
                  <a:extLst>
                    <a:ext uri="{9D8B030D-6E8A-4147-A177-3AD203B41FA5}">
                      <a16:colId xmlns:a16="http://schemas.microsoft.com/office/drawing/2014/main" val="2120328768"/>
                    </a:ext>
                  </a:extLst>
                </a:gridCol>
                <a:gridCol w="1254368">
                  <a:extLst>
                    <a:ext uri="{9D8B030D-6E8A-4147-A177-3AD203B41FA5}">
                      <a16:colId xmlns:a16="http://schemas.microsoft.com/office/drawing/2014/main" val="3248206270"/>
                    </a:ext>
                  </a:extLst>
                </a:gridCol>
                <a:gridCol w="1667200">
                  <a:extLst>
                    <a:ext uri="{9D8B030D-6E8A-4147-A177-3AD203B41FA5}">
                      <a16:colId xmlns:a16="http://schemas.microsoft.com/office/drawing/2014/main" val="4129162272"/>
                    </a:ext>
                  </a:extLst>
                </a:gridCol>
              </a:tblGrid>
              <a:tr h="396243">
                <a:tc>
                  <a:txBody>
                    <a:bodyPr/>
                    <a:lstStyle/>
                    <a:p>
                      <a:pPr algn="ctr" fontAlgn="ctr"/>
                      <a:r>
                        <a:rPr lang="en-US" sz="1300" u="none" strike="noStrike" dirty="0">
                          <a:effectLst/>
                        </a:rPr>
                        <a:t>12</a:t>
                      </a:r>
                      <a:endParaRPr lang="en-US"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ru-RU" sz="1300" u="none" strike="noStrike">
                          <a:effectLst/>
                        </a:rPr>
                        <a:t>Баянзүрх дүүргийн 42 дугаар хоро, 74А байр</a:t>
                      </a:r>
                      <a:endParaRPr lang="ru-RU"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2022</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22,561,101.00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"Мавангүй" ХХК</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2022.12.28-ны                 БА-294/2022 тоот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1838222378"/>
                  </a:ext>
                </a:extLst>
              </a:tr>
              <a:tr h="594365">
                <a:tc>
                  <a:txBody>
                    <a:bodyPr/>
                    <a:lstStyle/>
                    <a:p>
                      <a:pPr algn="ctr" fontAlgn="ctr"/>
                      <a:r>
                        <a:rPr lang="en-US" sz="1300" u="none" strike="noStrike">
                          <a:effectLst/>
                        </a:rPr>
                        <a:t>13</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Сүхбаатар дүүргийн 6 дугаар хороо, 49 дүгээр байр</a:t>
                      </a:r>
                      <a:endParaRPr lang="mn-MN"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2023</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62,248,750.00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иргэн Л.Чинбат</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2023.07.27-ны                      БА-129/2023 тоот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990001779"/>
                  </a:ext>
                </a:extLst>
              </a:tr>
              <a:tr h="594365">
                <a:tc>
                  <a:txBody>
                    <a:bodyPr/>
                    <a:lstStyle/>
                    <a:p>
                      <a:pPr algn="ctr" fontAlgn="ctr"/>
                      <a:r>
                        <a:rPr lang="en-US" sz="1300" u="none" strike="noStrike">
                          <a:effectLst/>
                        </a:rPr>
                        <a:t>14</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Сүхбаатар дүүргийн 7 дугаар хороо, 39А дугаар байр</a:t>
                      </a:r>
                      <a:endParaRPr lang="mn-MN"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2022</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59,340,000.00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"Хамтын шийдэл" ТББ</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2022.04.14-ний                    БА-082/2022 тоот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2586270302"/>
                  </a:ext>
                </a:extLst>
              </a:tr>
              <a:tr h="396243">
                <a:tc>
                  <a:txBody>
                    <a:bodyPr/>
                    <a:lstStyle/>
                    <a:p>
                      <a:pPr algn="ctr" fontAlgn="ctr"/>
                      <a:r>
                        <a:rPr lang="en-US" sz="1300" u="none" strike="noStrike">
                          <a:effectLst/>
                        </a:rPr>
                        <a:t>15</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Баянгол дүүргийн 6 дугааар хороо, 56 дугаар байр</a:t>
                      </a:r>
                      <a:endParaRPr lang="mn-MN"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2022</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79,605,000.00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иргэн Г.Энхтүвшин</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2022.01.12-ны                    БА-003/2022 тоот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625104526"/>
                  </a:ext>
                </a:extLst>
              </a:tr>
              <a:tr h="594365">
                <a:tc>
                  <a:txBody>
                    <a:bodyPr/>
                    <a:lstStyle/>
                    <a:p>
                      <a:pPr algn="ctr" fontAlgn="ctr"/>
                      <a:r>
                        <a:rPr lang="en-US" sz="1300" u="none" strike="noStrike">
                          <a:effectLst/>
                        </a:rPr>
                        <a:t>16</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ru-RU" sz="1300" u="none" strike="noStrike" dirty="0">
                          <a:effectLst/>
                        </a:rPr>
                        <a:t>Хан-Уул дүүргийн 2 дугаар хороо, 5, 6А, 6В дугаар байрууд </a:t>
                      </a:r>
                      <a:endParaRPr lang="ru-RU"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dirty="0">
                          <a:effectLst/>
                        </a:rPr>
                        <a:t>2020</a:t>
                      </a:r>
                      <a:endParaRPr lang="en-US"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303,049,545.00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"Фүжи констракшн групп" ХХК</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2022.06.13-ны                         БА-134/2022 тоот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948893359"/>
                  </a:ext>
                </a:extLst>
              </a:tr>
              <a:tr h="396243">
                <a:tc>
                  <a:txBody>
                    <a:bodyPr/>
                    <a:lstStyle/>
                    <a:p>
                      <a:pPr algn="ctr" fontAlgn="ctr"/>
                      <a:r>
                        <a:rPr lang="en-US" sz="1300" u="none" strike="noStrike">
                          <a:effectLst/>
                        </a:rPr>
                        <a:t>17</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Баянгол дүүргийн 16 дугаар хороо, 50б дугаар байр</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2022</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56,744,940.00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иргэн М.Болдсүх</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2021.10.14-ний               БА-204/2021 тоот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65826446"/>
                  </a:ext>
                </a:extLst>
              </a:tr>
              <a:tr h="396243">
                <a:tc>
                  <a:txBody>
                    <a:bodyPr/>
                    <a:lstStyle/>
                    <a:p>
                      <a:pPr algn="ctr" fontAlgn="ctr"/>
                      <a:r>
                        <a:rPr lang="en-US" sz="1300" u="none" strike="noStrike">
                          <a:effectLst/>
                        </a:rPr>
                        <a:t>18</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Баянгол дүүргийн 9 дүгээр хороо, 38Б дугаар байр</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2018</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dirty="0">
                          <a:effectLst/>
                        </a:rPr>
                        <a:t>11,345,000.00</a:t>
                      </a:r>
                      <a:endParaRPr lang="en-US"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иргэн С.Мөнх-Амгалан</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ru-RU" sz="1300" u="none" strike="noStrike">
                          <a:effectLst/>
                        </a:rPr>
                        <a:t>2018.12.03-ны өдрийн 2018/667 тоот акт</a:t>
                      </a:r>
                      <a:endParaRPr lang="ru-RU"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587574962"/>
                  </a:ext>
                </a:extLst>
              </a:tr>
              <a:tr h="396243">
                <a:tc>
                  <a:txBody>
                    <a:bodyPr/>
                    <a:lstStyle/>
                    <a:p>
                      <a:pPr algn="ctr" fontAlgn="ctr"/>
                      <a:r>
                        <a:rPr lang="en-US" sz="1300" u="none" strike="noStrike">
                          <a:effectLst/>
                        </a:rPr>
                        <a:t>19</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ru-RU" sz="1300" u="none" strike="noStrike">
                          <a:effectLst/>
                        </a:rPr>
                        <a:t>Хан-Уул дүүргийн 20 дугаар хороо, 100В байр</a:t>
                      </a:r>
                      <a:endParaRPr lang="ru-RU"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dirty="0">
                          <a:effectLst/>
                        </a:rPr>
                        <a:t>2023</a:t>
                      </a:r>
                      <a:endParaRPr lang="en-US"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dirty="0">
                          <a:effectLst/>
                        </a:rPr>
                        <a:t>168,139,144.00</a:t>
                      </a:r>
                      <a:endParaRPr lang="en-US"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иргэн Б.Ариунаа</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2013.09.04-ний               БА-150/2023 тоот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2694704043"/>
                  </a:ext>
                </a:extLst>
              </a:tr>
              <a:tr h="396243">
                <a:tc>
                  <a:txBody>
                    <a:bodyPr/>
                    <a:lstStyle/>
                    <a:p>
                      <a:pPr algn="ctr" fontAlgn="ctr"/>
                      <a:r>
                        <a:rPr lang="en-US" sz="1300" u="none" strike="noStrike">
                          <a:effectLst/>
                        </a:rPr>
                        <a:t>20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ru-RU" sz="1300" u="none" strike="noStrike">
                          <a:effectLst/>
                        </a:rPr>
                        <a:t>Сонгинохайрхан дүүргийн 27 дугаар хороо, 23А байр</a:t>
                      </a:r>
                      <a:endParaRPr lang="ru-RU"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2015</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25,750,000.00</a:t>
                      </a:r>
                      <a:endParaRPr lang="en-US" sz="1300" b="0" i="0" u="none" strike="noStrike">
                        <a:solidFill>
                          <a:srgbClr val="000000"/>
                        </a:solidFill>
                        <a:effectLst/>
                        <a:latin typeface="Arial" panose="020B0604020202020204" pitchFamily="34" charset="0"/>
                      </a:endParaRPr>
                    </a:p>
                  </a:txBody>
                  <a:tcPr marL="6666" marR="6666" marT="6666" marB="0" anchor="ctr"/>
                </a:tc>
                <a:tc rowSpan="2">
                  <a:txBody>
                    <a:bodyPr/>
                    <a:lstStyle/>
                    <a:p>
                      <a:pPr algn="ctr" fontAlgn="ctr"/>
                      <a:r>
                        <a:rPr lang="mn-MN" sz="1300" u="none" strike="noStrike">
                          <a:effectLst/>
                        </a:rPr>
                        <a:t>"Хүннү" ХХК</a:t>
                      </a:r>
                      <a:endParaRPr lang="mn-MN" sz="1300" b="0" i="0" u="none" strike="noStrike">
                        <a:solidFill>
                          <a:srgbClr val="000000"/>
                        </a:solidFill>
                        <a:effectLst/>
                        <a:latin typeface="Arial" panose="020B0604020202020204" pitchFamily="34" charset="0"/>
                      </a:endParaRPr>
                    </a:p>
                  </a:txBody>
                  <a:tcPr marL="6666" marR="6666" marT="6666" marB="0" anchor="ctr"/>
                </a:tc>
                <a:tc rowSpan="2">
                  <a:txBody>
                    <a:bodyPr/>
                    <a:lstStyle/>
                    <a:p>
                      <a:pPr algn="ctr" fontAlgn="ctr"/>
                      <a:r>
                        <a:rPr lang="mn-MN" sz="1300" u="none" strike="noStrike">
                          <a:effectLst/>
                        </a:rPr>
                        <a:t>2015.08.07-ны                  2015/446 тоо акт</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1710083161"/>
                  </a:ext>
                </a:extLst>
              </a:tr>
              <a:tr h="792487">
                <a:tc>
                  <a:txBody>
                    <a:bodyPr/>
                    <a:lstStyle/>
                    <a:p>
                      <a:pPr algn="ctr" fontAlgn="ctr"/>
                      <a:r>
                        <a:rPr lang="en-US" sz="1300" u="none" strike="noStrike">
                          <a:effectLst/>
                        </a:rPr>
                        <a:t>21</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Сонгинохайрхан дүүргийн 27 дугаар хороо, Хүннү цамхаг ус дулаан дамжуулах төвийн барилга</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2015</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dirty="0">
                          <a:effectLst/>
                        </a:rPr>
                        <a:t>182,524,100.00</a:t>
                      </a:r>
                      <a:endParaRPr lang="en-US" sz="1300" b="0" i="0" u="none" strike="noStrike" dirty="0">
                        <a:solidFill>
                          <a:srgbClr val="000000"/>
                        </a:solidFill>
                        <a:effectLst/>
                        <a:latin typeface="Arial" panose="020B0604020202020204" pitchFamily="34" charset="0"/>
                      </a:endParaRPr>
                    </a:p>
                  </a:txBody>
                  <a:tcPr marL="6666" marR="6666" marT="6666"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86423066"/>
                  </a:ext>
                </a:extLst>
              </a:tr>
              <a:tr h="396243">
                <a:tc>
                  <a:txBody>
                    <a:bodyPr/>
                    <a:lstStyle/>
                    <a:p>
                      <a:pPr algn="ctr" fontAlgn="ctr"/>
                      <a:r>
                        <a:rPr lang="en-US" sz="1300" u="none" strike="noStrike">
                          <a:effectLst/>
                        </a:rPr>
                        <a:t>22</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Баянгол дүүргийн 19 дүгээр хороо, 60В дугаар байр</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2022</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82,793,810.00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"Морьттүнгэ" ХХК ХОСК</a:t>
                      </a:r>
                      <a:endParaRPr lang="mn-MN"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2021.02.24-ний                           БА-039/2021 тоот акт </a:t>
                      </a:r>
                      <a:endParaRPr lang="mn-MN" sz="1300" b="0" i="0" u="none" strike="noStrike">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2669022939"/>
                  </a:ext>
                </a:extLst>
              </a:tr>
              <a:tr h="594365">
                <a:tc>
                  <a:txBody>
                    <a:bodyPr/>
                    <a:lstStyle/>
                    <a:p>
                      <a:pPr algn="ctr" fontAlgn="ctr"/>
                      <a:r>
                        <a:rPr lang="en-US" sz="1300" u="none" strike="noStrike">
                          <a:effectLst/>
                        </a:rPr>
                        <a:t>23</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Сонгинохайрхан дүүргийн 16 дугаар хороо, 40 дүгээр байр</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2018</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dirty="0">
                          <a:effectLst/>
                        </a:rPr>
                        <a:t>96,511,392.00</a:t>
                      </a:r>
                      <a:endParaRPr lang="en-US"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"Хатанболор" ХХК</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2018.10.05-ны                   2018/499 тоот акт</a:t>
                      </a:r>
                      <a:endParaRPr lang="mn-MN" sz="1300" b="0" i="0" u="none" strike="noStrike" dirty="0">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701838478"/>
                  </a:ext>
                </a:extLst>
              </a:tr>
              <a:tr h="396243">
                <a:tc>
                  <a:txBody>
                    <a:bodyPr/>
                    <a:lstStyle/>
                    <a:p>
                      <a:pPr algn="ctr" fontAlgn="ctr"/>
                      <a:r>
                        <a:rPr lang="en-US" sz="1300" u="none" strike="noStrike">
                          <a:effectLst/>
                        </a:rPr>
                        <a:t>24</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ru-RU" sz="1300" u="none" strike="noStrike">
                          <a:effectLst/>
                        </a:rPr>
                        <a:t>Сонгинохайрхан дүүргийн 20 дугаар хороо, 38А байр</a:t>
                      </a:r>
                      <a:endParaRPr lang="ru-RU"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2023</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60,240,000.00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иргэн Б.Баярсайхан</a:t>
                      </a:r>
                      <a:endParaRPr lang="mn-MN"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2019.11.23-ны               БА-205/2023 тоот акт</a:t>
                      </a:r>
                      <a:endParaRPr lang="mn-MN" sz="1300" b="0" i="0" u="none" strike="noStrike" dirty="0">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4108472460"/>
                  </a:ext>
                </a:extLst>
              </a:tr>
              <a:tr h="594365">
                <a:tc>
                  <a:txBody>
                    <a:bodyPr/>
                    <a:lstStyle/>
                    <a:p>
                      <a:pPr algn="ctr" fontAlgn="ctr"/>
                      <a:r>
                        <a:rPr lang="en-US" sz="1300" u="none" strike="noStrike">
                          <a:effectLst/>
                        </a:rPr>
                        <a:t>25</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Баянзүрх дүүргийн 43 дугаар хороо, 3 бухат, 63 дугаар байр</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2023</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148,111,000.00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"Гурван бухат" ХХК</a:t>
                      </a:r>
                      <a:endParaRPr lang="mn-MN" sz="1300" b="0" i="0" u="none" strike="noStrike" dirty="0">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2023.04.13-ны                 БА-083/2023 тоот акт</a:t>
                      </a:r>
                      <a:endParaRPr lang="mn-MN" sz="1300" b="0" i="0" u="none" strike="noStrike" dirty="0">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466892168"/>
                  </a:ext>
                </a:extLst>
              </a:tr>
              <a:tr h="594365">
                <a:tc>
                  <a:txBody>
                    <a:bodyPr/>
                    <a:lstStyle/>
                    <a:p>
                      <a:pPr algn="ctr" fontAlgn="ctr"/>
                      <a:r>
                        <a:rPr lang="en-US" sz="1300" u="none" strike="noStrike">
                          <a:effectLst/>
                        </a:rPr>
                        <a:t>26</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Баянзүрх дүүргийн 30 дугаар хороо, 40/3 дугаар байр</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2024</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146,114,700.00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"Монгол угсаа констракшн" ХХК</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dirty="0">
                          <a:effectLst/>
                        </a:rPr>
                        <a:t>2024.03.06-ны                     БА-050/2024 тоот акт</a:t>
                      </a:r>
                      <a:endParaRPr lang="mn-MN" sz="1300" b="0" i="0" u="none" strike="noStrike" dirty="0">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1139217694"/>
                  </a:ext>
                </a:extLst>
              </a:tr>
              <a:tr h="384589">
                <a:tc>
                  <a:txBody>
                    <a:bodyPr/>
                    <a:lstStyle/>
                    <a:p>
                      <a:pPr algn="l" fontAlgn="ctr"/>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mn-MN" sz="1300" u="none" strike="noStrike">
                          <a:effectLst/>
                        </a:rPr>
                        <a:t>нийслэлийн өмчид бүртгэх хөрөнгийн дүн</a:t>
                      </a:r>
                      <a:endParaRPr lang="mn-MN"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2,442,061,654.00</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a:effectLst/>
                        </a:rPr>
                        <a:t> </a:t>
                      </a:r>
                      <a:endParaRPr lang="en-US" sz="1300" b="0" i="0" u="none" strike="noStrike">
                        <a:solidFill>
                          <a:srgbClr val="000000"/>
                        </a:solidFill>
                        <a:effectLst/>
                        <a:latin typeface="Arial" panose="020B0604020202020204" pitchFamily="34" charset="0"/>
                      </a:endParaRPr>
                    </a:p>
                  </a:txBody>
                  <a:tcPr marL="6666" marR="6666" marT="6666" marB="0" anchor="ctr"/>
                </a:tc>
                <a:tc>
                  <a:txBody>
                    <a:bodyPr/>
                    <a:lstStyle/>
                    <a:p>
                      <a:pPr algn="ctr" fontAlgn="ctr"/>
                      <a:r>
                        <a:rPr lang="en-US" sz="1300" u="none" strike="noStrike" dirty="0">
                          <a:effectLst/>
                        </a:rPr>
                        <a:t> </a:t>
                      </a:r>
                      <a:endParaRPr lang="en-US" sz="1300" b="0" i="0" u="none" strike="noStrike" dirty="0">
                        <a:solidFill>
                          <a:srgbClr val="000000"/>
                        </a:solidFill>
                        <a:effectLst/>
                        <a:latin typeface="Arial" panose="020B0604020202020204" pitchFamily="34" charset="0"/>
                      </a:endParaRPr>
                    </a:p>
                  </a:txBody>
                  <a:tcPr marL="6666" marR="6666" marT="6666" marB="0" anchor="ctr"/>
                </a:tc>
                <a:extLst>
                  <a:ext uri="{0D108BD9-81ED-4DB2-BD59-A6C34878D82A}">
                    <a16:rowId xmlns:a16="http://schemas.microsoft.com/office/drawing/2014/main" val="3412841692"/>
                  </a:ext>
                </a:extLst>
              </a:tr>
            </a:tbl>
          </a:graphicData>
        </a:graphic>
      </p:graphicFrame>
    </p:spTree>
    <p:extLst>
      <p:ext uri="{BB962C8B-B14F-4D97-AF65-F5344CB8AC3E}">
        <p14:creationId xmlns:p14="http://schemas.microsoft.com/office/powerpoint/2010/main" val="3558534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extBox 2"/>
          <p:cNvSpPr txBox="1"/>
          <p:nvPr/>
        </p:nvSpPr>
        <p:spPr>
          <a:xfrm>
            <a:off x="3442710" y="3369664"/>
            <a:ext cx="11402580" cy="2719527"/>
          </a:xfrm>
          <a:prstGeom prst="rect">
            <a:avLst/>
          </a:prstGeom>
        </p:spPr>
        <p:txBody>
          <a:bodyPr lIns="0" tIns="0" rIns="0" bIns="0" rtlCol="0" anchor="t">
            <a:spAutoFit/>
          </a:bodyPr>
          <a:lstStyle/>
          <a:p>
            <a:pPr marL="0" lvl="0" indent="0" algn="ctr">
              <a:lnSpc>
                <a:spcPts val="26009"/>
              </a:lnSpc>
              <a:spcBef>
                <a:spcPct val="0"/>
              </a:spcBef>
            </a:pPr>
            <a:r>
              <a:rPr lang="mn-MN" sz="6000" b="1" i="1" dirty="0">
                <a:solidFill>
                  <a:srgbClr val="0F4662"/>
                </a:solidFill>
                <a:latin typeface="Cormorant Garamond Bold Italics"/>
                <a:ea typeface="Cormorant Garamond Bold Italics"/>
                <a:cs typeface="Cormorant Garamond Bold Italics"/>
                <a:sym typeface="Cormorant Garamond Bold Italics"/>
              </a:rPr>
              <a:t>Анхаарал хандуулсанд баярлалаа</a:t>
            </a:r>
            <a:endParaRPr lang="en-US" sz="6000" b="1" i="1" dirty="0">
              <a:solidFill>
                <a:srgbClr val="0F4662"/>
              </a:solidFill>
              <a:latin typeface="Cormorant Garamond Bold Italics"/>
              <a:ea typeface="Cormorant Garamond Bold Italics"/>
              <a:cs typeface="Cormorant Garamond Bold Italics"/>
              <a:sym typeface="Cormorant Garamond Bold Italics"/>
            </a:endParaRPr>
          </a:p>
        </p:txBody>
      </p:sp>
      <p:sp>
        <p:nvSpPr>
          <p:cNvPr id="3" name="AutoShape 3"/>
          <p:cNvSpPr/>
          <p:nvPr/>
        </p:nvSpPr>
        <p:spPr>
          <a:xfrm>
            <a:off x="5897880" y="2215083"/>
            <a:ext cx="6492240" cy="0"/>
          </a:xfrm>
          <a:prstGeom prst="line">
            <a:avLst/>
          </a:prstGeom>
          <a:ln w="76200" cap="flat">
            <a:solidFill>
              <a:srgbClr val="0F4662"/>
            </a:solidFill>
            <a:prstDash val="solid"/>
            <a:headEnd type="none" w="sm" len="sm"/>
            <a:tailEnd type="none" w="sm" len="sm"/>
          </a:ln>
        </p:spPr>
      </p:sp>
      <p:sp>
        <p:nvSpPr>
          <p:cNvPr id="4" name="Freeform 4"/>
          <p:cNvSpPr/>
          <p:nvPr/>
        </p:nvSpPr>
        <p:spPr>
          <a:xfrm>
            <a:off x="8304001" y="1116666"/>
            <a:ext cx="1679997" cy="249900"/>
          </a:xfrm>
          <a:custGeom>
            <a:avLst/>
            <a:gdLst/>
            <a:ahLst/>
            <a:cxnLst/>
            <a:rect l="l" t="t" r="r" b="b"/>
            <a:pathLst>
              <a:path w="1679997" h="249900">
                <a:moveTo>
                  <a:pt x="0" y="0"/>
                </a:moveTo>
                <a:lnTo>
                  <a:pt x="1679998" y="0"/>
                </a:lnTo>
                <a:lnTo>
                  <a:pt x="1679998" y="249899"/>
                </a:lnTo>
                <a:lnTo>
                  <a:pt x="0" y="249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AutoShape 5"/>
          <p:cNvSpPr/>
          <p:nvPr/>
        </p:nvSpPr>
        <p:spPr>
          <a:xfrm>
            <a:off x="5897880" y="8159883"/>
            <a:ext cx="6492240" cy="0"/>
          </a:xfrm>
          <a:prstGeom prst="line">
            <a:avLst/>
          </a:prstGeom>
          <a:ln w="76200" cap="flat">
            <a:solidFill>
              <a:srgbClr val="0F4662"/>
            </a:solidFill>
            <a:prstDash val="solid"/>
            <a:headEnd type="none" w="sm" len="sm"/>
            <a:tailEnd type="none" w="sm" len="sm"/>
          </a:ln>
        </p:spPr>
      </p:sp>
      <p:sp>
        <p:nvSpPr>
          <p:cNvPr id="6" name="Freeform 6"/>
          <p:cNvSpPr/>
          <p:nvPr/>
        </p:nvSpPr>
        <p:spPr>
          <a:xfrm>
            <a:off x="8304001" y="9008400"/>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829</Words>
  <Application>Microsoft Office PowerPoint</Application>
  <PresentationFormat>Custom</PresentationFormat>
  <Paragraphs>186</Paragraphs>
  <Slides>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Cormorant Garamond Bold Italics</vt:lpstr>
      <vt:lpstr>Arial</vt:lpstr>
      <vt:lpstr>Times New Roman</vt:lpstr>
      <vt:lpstr>Quicksand Bold</vt:lpstr>
      <vt:lpstr>Calibri</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Blue Simple Modern Enhancing Sales Strategy Presentation</dc:title>
  <cp:lastModifiedBy>ADIYA Byakharjalbuu</cp:lastModifiedBy>
  <cp:revision>37</cp:revision>
  <cp:lastPrinted>2025-03-20T06:59:10Z</cp:lastPrinted>
  <dcterms:created xsi:type="dcterms:W3CDTF">2006-08-16T00:00:00Z</dcterms:created>
  <dcterms:modified xsi:type="dcterms:W3CDTF">2025-03-20T07:37:46Z</dcterms:modified>
  <dc:identifier>DAGdEoU_k8Y</dc:identifier>
</cp:coreProperties>
</file>